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7" r:id="rId4"/>
    <p:sldMasterId id="2147484190" r:id="rId5"/>
  </p:sldMasterIdLst>
  <p:notesMasterIdLst>
    <p:notesMasterId r:id="rId16"/>
  </p:notesMasterIdLst>
  <p:handoutMasterIdLst>
    <p:handoutMasterId r:id="rId17"/>
  </p:handoutMasterIdLst>
  <p:sldIdLst>
    <p:sldId id="467" r:id="rId6"/>
    <p:sldId id="471" r:id="rId7"/>
    <p:sldId id="466" r:id="rId8"/>
    <p:sldId id="463" r:id="rId9"/>
    <p:sldId id="468" r:id="rId10"/>
    <p:sldId id="477" r:id="rId11"/>
    <p:sldId id="475" r:id="rId12"/>
    <p:sldId id="476" r:id="rId13"/>
    <p:sldId id="478" r:id="rId14"/>
    <p:sldId id="462" r:id="rId15"/>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976">
          <p15:clr>
            <a:srgbClr val="A4A3A4"/>
          </p15:clr>
        </p15:guide>
        <p15:guide id="2" pos="4848">
          <p15:clr>
            <a:srgbClr val="A4A3A4"/>
          </p15:clr>
        </p15:guide>
        <p15:guide id="3" pos="924">
          <p15:clr>
            <a:srgbClr val="A4A3A4"/>
          </p15:clr>
        </p15:guide>
        <p15:guide id="4" pos="336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2F"/>
    <a:srgbClr val="CC0000"/>
    <a:srgbClr val="8E002F"/>
    <a:srgbClr val="920031"/>
    <a:srgbClr val="990000"/>
    <a:srgbClr val="8A002B"/>
    <a:srgbClr val="A50021"/>
    <a:srgbClr val="8E00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74534" autoAdjust="0"/>
  </p:normalViewPr>
  <p:slideViewPr>
    <p:cSldViewPr snapToGrid="0" snapToObjects="1">
      <p:cViewPr varScale="1">
        <p:scale>
          <a:sx n="83" d="100"/>
          <a:sy n="83" d="100"/>
        </p:scale>
        <p:origin x="2046" y="78"/>
      </p:cViewPr>
      <p:guideLst>
        <p:guide orient="horz" pos="976"/>
        <p:guide pos="4848"/>
        <p:guide pos="924"/>
        <p:guide pos="33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napToGrid="0" snapToObjects="1">
      <p:cViewPr>
        <p:scale>
          <a:sx n="100" d="100"/>
          <a:sy n="100" d="100"/>
        </p:scale>
        <p:origin x="-1632"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5346" name="Rectangle 2"/>
          <p:cNvSpPr>
            <a:spLocks noGrp="1" noChangeArrowheads="1"/>
          </p:cNvSpPr>
          <p:nvPr>
            <p:ph type="hdr" sz="quarter"/>
          </p:nvPr>
        </p:nvSpPr>
        <p:spPr bwMode="auto">
          <a:xfrm>
            <a:off x="0" y="0"/>
            <a:ext cx="2971722" cy="454720"/>
          </a:xfrm>
          <a:prstGeom prst="rect">
            <a:avLst/>
          </a:prstGeom>
          <a:noFill/>
          <a:ln w="9525">
            <a:noFill/>
            <a:miter lim="800000"/>
            <a:headEnd/>
            <a:tailEnd/>
          </a:ln>
          <a:effectLst/>
        </p:spPr>
        <p:txBody>
          <a:bodyPr vert="horz" wrap="square" lIns="91412" tIns="45705" rIns="91412" bIns="45705" numCol="1" anchor="t" anchorCtr="0" compatLnSpc="1">
            <a:prstTxWarp prst="textNoShape">
              <a:avLst/>
            </a:prstTxWarp>
          </a:bodyPr>
          <a:lstStyle>
            <a:lvl1pPr defTabSz="914319">
              <a:defRPr sz="1200" b="0"/>
            </a:lvl1pPr>
          </a:lstStyle>
          <a:p>
            <a:pPr>
              <a:defRPr/>
            </a:pPr>
            <a:endParaRPr lang="en-US" dirty="0"/>
          </a:p>
        </p:txBody>
      </p:sp>
      <p:sp>
        <p:nvSpPr>
          <p:cNvPr id="185347" name="Rectangle 3"/>
          <p:cNvSpPr>
            <a:spLocks noGrp="1" noChangeArrowheads="1"/>
          </p:cNvSpPr>
          <p:nvPr>
            <p:ph type="dt" sz="quarter" idx="1"/>
          </p:nvPr>
        </p:nvSpPr>
        <p:spPr bwMode="auto">
          <a:xfrm>
            <a:off x="3885108" y="0"/>
            <a:ext cx="2971722" cy="454720"/>
          </a:xfrm>
          <a:prstGeom prst="rect">
            <a:avLst/>
          </a:prstGeom>
          <a:noFill/>
          <a:ln w="9525">
            <a:noFill/>
            <a:miter lim="800000"/>
            <a:headEnd/>
            <a:tailEnd/>
          </a:ln>
          <a:effectLst/>
        </p:spPr>
        <p:txBody>
          <a:bodyPr vert="horz" wrap="square" lIns="91412" tIns="45705" rIns="91412" bIns="45705" numCol="1" anchor="t" anchorCtr="0" compatLnSpc="1">
            <a:prstTxWarp prst="textNoShape">
              <a:avLst/>
            </a:prstTxWarp>
          </a:bodyPr>
          <a:lstStyle>
            <a:lvl1pPr algn="r" defTabSz="914319">
              <a:defRPr sz="1200" b="0"/>
            </a:lvl1pPr>
          </a:lstStyle>
          <a:p>
            <a:pPr>
              <a:defRPr/>
            </a:pPr>
            <a:endParaRPr lang="en-US" dirty="0"/>
          </a:p>
        </p:txBody>
      </p:sp>
      <p:sp>
        <p:nvSpPr>
          <p:cNvPr id="185348" name="Rectangle 4"/>
          <p:cNvSpPr>
            <a:spLocks noGrp="1" noChangeArrowheads="1"/>
          </p:cNvSpPr>
          <p:nvPr>
            <p:ph type="ftr" sz="quarter" idx="2"/>
          </p:nvPr>
        </p:nvSpPr>
        <p:spPr bwMode="auto">
          <a:xfrm>
            <a:off x="0" y="8687215"/>
            <a:ext cx="2971722" cy="454720"/>
          </a:xfrm>
          <a:prstGeom prst="rect">
            <a:avLst/>
          </a:prstGeom>
          <a:noFill/>
          <a:ln w="9525">
            <a:noFill/>
            <a:miter lim="800000"/>
            <a:headEnd/>
            <a:tailEnd/>
          </a:ln>
          <a:effectLst/>
        </p:spPr>
        <p:txBody>
          <a:bodyPr vert="horz" wrap="square" lIns="91412" tIns="45705" rIns="91412" bIns="45705" numCol="1" anchor="b" anchorCtr="0" compatLnSpc="1">
            <a:prstTxWarp prst="textNoShape">
              <a:avLst/>
            </a:prstTxWarp>
          </a:bodyPr>
          <a:lstStyle>
            <a:lvl1pPr defTabSz="914319">
              <a:defRPr sz="1200" b="0"/>
            </a:lvl1pPr>
          </a:lstStyle>
          <a:p>
            <a:pPr>
              <a:defRPr/>
            </a:pPr>
            <a:endParaRPr lang="en-US" dirty="0"/>
          </a:p>
        </p:txBody>
      </p:sp>
      <p:sp>
        <p:nvSpPr>
          <p:cNvPr id="185349" name="Rectangle 5"/>
          <p:cNvSpPr>
            <a:spLocks noGrp="1" noChangeArrowheads="1"/>
          </p:cNvSpPr>
          <p:nvPr>
            <p:ph type="sldNum" sz="quarter" idx="3"/>
          </p:nvPr>
        </p:nvSpPr>
        <p:spPr bwMode="auto">
          <a:xfrm>
            <a:off x="3885108" y="8687215"/>
            <a:ext cx="2971722" cy="454720"/>
          </a:xfrm>
          <a:prstGeom prst="rect">
            <a:avLst/>
          </a:prstGeom>
          <a:noFill/>
          <a:ln w="9525">
            <a:noFill/>
            <a:miter lim="800000"/>
            <a:headEnd/>
            <a:tailEnd/>
          </a:ln>
          <a:effectLst/>
        </p:spPr>
        <p:txBody>
          <a:bodyPr vert="horz" wrap="square" lIns="91412" tIns="45705" rIns="91412" bIns="45705" numCol="1" anchor="b" anchorCtr="0" compatLnSpc="1">
            <a:prstTxWarp prst="textNoShape">
              <a:avLst/>
            </a:prstTxWarp>
          </a:bodyPr>
          <a:lstStyle>
            <a:lvl1pPr algn="r" defTabSz="914319">
              <a:defRPr sz="1200" b="0"/>
            </a:lvl1pPr>
          </a:lstStyle>
          <a:p>
            <a:pPr>
              <a:defRPr/>
            </a:pPr>
            <a:fld id="{A9B7F961-6FB2-4AE1-A51F-EDAEEECE60AB}" type="slidenum">
              <a:rPr lang="en-US"/>
              <a:pPr>
                <a:defRPr/>
              </a:pPr>
              <a:t>‹#›</a:t>
            </a:fld>
            <a:endParaRPr lang="en-US" dirty="0"/>
          </a:p>
        </p:txBody>
      </p:sp>
    </p:spTree>
    <p:extLst>
      <p:ext uri="{BB962C8B-B14F-4D97-AF65-F5344CB8AC3E}">
        <p14:creationId xmlns:p14="http://schemas.microsoft.com/office/powerpoint/2010/main" val="2405837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0" y="0"/>
            <a:ext cx="2971722" cy="454720"/>
          </a:xfrm>
          <a:prstGeom prst="rect">
            <a:avLst/>
          </a:prstGeom>
          <a:noFill/>
          <a:ln w="9525">
            <a:noFill/>
            <a:miter lim="800000"/>
            <a:headEnd/>
            <a:tailEnd/>
          </a:ln>
          <a:effectLst/>
        </p:spPr>
        <p:txBody>
          <a:bodyPr vert="horz" wrap="square" lIns="91412" tIns="45705" rIns="91412" bIns="45705" numCol="1" anchor="t" anchorCtr="0" compatLnSpc="1">
            <a:prstTxWarp prst="textNoShape">
              <a:avLst/>
            </a:prstTxWarp>
          </a:bodyPr>
          <a:lstStyle>
            <a:lvl1pPr defTabSz="914319">
              <a:defRPr sz="1200" b="0"/>
            </a:lvl1pPr>
          </a:lstStyle>
          <a:p>
            <a:pPr>
              <a:defRPr/>
            </a:pPr>
            <a:endParaRPr lang="en-US" dirty="0"/>
          </a:p>
        </p:txBody>
      </p:sp>
      <p:sp>
        <p:nvSpPr>
          <p:cNvPr id="105475" name="Rectangle 3"/>
          <p:cNvSpPr>
            <a:spLocks noGrp="1" noChangeArrowheads="1"/>
          </p:cNvSpPr>
          <p:nvPr>
            <p:ph type="dt" idx="1"/>
          </p:nvPr>
        </p:nvSpPr>
        <p:spPr bwMode="auto">
          <a:xfrm>
            <a:off x="3885108" y="0"/>
            <a:ext cx="2971722" cy="454720"/>
          </a:xfrm>
          <a:prstGeom prst="rect">
            <a:avLst/>
          </a:prstGeom>
          <a:noFill/>
          <a:ln w="9525">
            <a:noFill/>
            <a:miter lim="800000"/>
            <a:headEnd/>
            <a:tailEnd/>
          </a:ln>
          <a:effectLst/>
        </p:spPr>
        <p:txBody>
          <a:bodyPr vert="horz" wrap="square" lIns="91412" tIns="45705" rIns="91412" bIns="45705" numCol="1" anchor="t" anchorCtr="0" compatLnSpc="1">
            <a:prstTxWarp prst="textNoShape">
              <a:avLst/>
            </a:prstTxWarp>
          </a:bodyPr>
          <a:lstStyle>
            <a:lvl1pPr algn="r" defTabSz="914319">
              <a:defRPr sz="1200" b="0"/>
            </a:lvl1pPr>
          </a:lstStyle>
          <a:p>
            <a:pPr>
              <a:defRPr/>
            </a:pPr>
            <a:endParaRPr lang="en-US" dirty="0"/>
          </a:p>
        </p:txBody>
      </p:sp>
      <p:sp>
        <p:nvSpPr>
          <p:cNvPr id="8196" name="Rectangle 4"/>
          <p:cNvSpPr>
            <a:spLocks noGrp="1" noRot="1" noChangeAspect="1" noChangeArrowheads="1" noTextEdit="1"/>
          </p:cNvSpPr>
          <p:nvPr>
            <p:ph type="sldImg" idx="2"/>
          </p:nvPr>
        </p:nvSpPr>
        <p:spPr bwMode="auto">
          <a:xfrm>
            <a:off x="1143000" y="687388"/>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7" name="Rectangle 5"/>
          <p:cNvSpPr>
            <a:spLocks noGrp="1" noChangeArrowheads="1"/>
          </p:cNvSpPr>
          <p:nvPr>
            <p:ph type="body" sz="quarter" idx="3"/>
          </p:nvPr>
        </p:nvSpPr>
        <p:spPr bwMode="auto">
          <a:xfrm>
            <a:off x="686502" y="4344641"/>
            <a:ext cx="5484997" cy="4111081"/>
          </a:xfrm>
          <a:prstGeom prst="rect">
            <a:avLst/>
          </a:prstGeom>
          <a:solidFill>
            <a:schemeClr val="bg1"/>
          </a:solidFill>
          <a:ln w="9525">
            <a:solidFill>
              <a:schemeClr val="tx1"/>
            </a:solidFill>
            <a:miter lim="800000"/>
            <a:headEnd/>
            <a:tailEnd/>
          </a:ln>
          <a:effectLst/>
        </p:spPr>
        <p:txBody>
          <a:bodyPr vert="horz" wrap="square" lIns="91412" tIns="45705" rIns="91412" bIns="457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5478" name="Rectangle 6"/>
          <p:cNvSpPr>
            <a:spLocks noGrp="1" noChangeArrowheads="1"/>
          </p:cNvSpPr>
          <p:nvPr>
            <p:ph type="ftr" sz="quarter" idx="4"/>
          </p:nvPr>
        </p:nvSpPr>
        <p:spPr bwMode="auto">
          <a:xfrm>
            <a:off x="0" y="8687215"/>
            <a:ext cx="2971722" cy="454720"/>
          </a:xfrm>
          <a:prstGeom prst="rect">
            <a:avLst/>
          </a:prstGeom>
          <a:noFill/>
          <a:ln w="9525">
            <a:noFill/>
            <a:miter lim="800000"/>
            <a:headEnd/>
            <a:tailEnd/>
          </a:ln>
          <a:effectLst/>
        </p:spPr>
        <p:txBody>
          <a:bodyPr vert="horz" wrap="square" lIns="91412" tIns="45705" rIns="91412" bIns="45705" numCol="1" anchor="b" anchorCtr="0" compatLnSpc="1">
            <a:prstTxWarp prst="textNoShape">
              <a:avLst/>
            </a:prstTxWarp>
          </a:bodyPr>
          <a:lstStyle>
            <a:lvl1pPr defTabSz="914319">
              <a:defRPr sz="1200" b="0"/>
            </a:lvl1pPr>
          </a:lstStyle>
          <a:p>
            <a:pPr>
              <a:defRPr/>
            </a:pPr>
            <a:endParaRPr lang="en-US" dirty="0"/>
          </a:p>
        </p:txBody>
      </p:sp>
      <p:sp>
        <p:nvSpPr>
          <p:cNvPr id="105479" name="Rectangle 7"/>
          <p:cNvSpPr>
            <a:spLocks noGrp="1" noChangeArrowheads="1"/>
          </p:cNvSpPr>
          <p:nvPr>
            <p:ph type="sldNum" sz="quarter" idx="5"/>
          </p:nvPr>
        </p:nvSpPr>
        <p:spPr bwMode="auto">
          <a:xfrm>
            <a:off x="3885108" y="8687215"/>
            <a:ext cx="2971722" cy="454720"/>
          </a:xfrm>
          <a:prstGeom prst="rect">
            <a:avLst/>
          </a:prstGeom>
          <a:noFill/>
          <a:ln w="9525">
            <a:noFill/>
            <a:miter lim="800000"/>
            <a:headEnd/>
            <a:tailEnd/>
          </a:ln>
          <a:effectLst/>
        </p:spPr>
        <p:txBody>
          <a:bodyPr vert="horz" wrap="square" lIns="91412" tIns="45705" rIns="91412" bIns="45705" numCol="1" anchor="b" anchorCtr="0" compatLnSpc="1">
            <a:prstTxWarp prst="textNoShape">
              <a:avLst/>
            </a:prstTxWarp>
          </a:bodyPr>
          <a:lstStyle>
            <a:lvl1pPr algn="r" defTabSz="914319">
              <a:defRPr sz="1200" b="0"/>
            </a:lvl1pPr>
          </a:lstStyle>
          <a:p>
            <a:pPr>
              <a:defRPr/>
            </a:pPr>
            <a:fld id="{55A525A6-F4CB-43B6-9C78-57158083D282}" type="slidenum">
              <a:rPr lang="en-US"/>
              <a:pPr>
                <a:defRPr/>
              </a:pPr>
              <a:t>‹#›</a:t>
            </a:fld>
            <a:endParaRPr lang="en-US" dirty="0"/>
          </a:p>
        </p:txBody>
      </p:sp>
    </p:spTree>
    <p:extLst>
      <p:ext uri="{BB962C8B-B14F-4D97-AF65-F5344CB8AC3E}">
        <p14:creationId xmlns:p14="http://schemas.microsoft.com/office/powerpoint/2010/main" val="345118583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hqmc.marines.mil/hrom/Employee-Advisory/Employee-Relations/Leave/Military-leave/"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comptroller.defense.gov/Portals/45/documents/fmr/Volume_08.pdf" TargetMode="External"/><Relationship Id="rId4" Type="http://schemas.openxmlformats.org/officeDocument/2006/relationships/hyperlink" Target="https://www.hqmc.marines.mil/hrom/Employee-Advisory/Employee-Relations/Leave/Court-Leave/"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5A525A6-F4CB-43B6-9C78-57158083D282}" type="slidenum">
              <a:rPr lang="en-US" smtClean="0"/>
              <a:pPr>
                <a:defRPr/>
              </a:pPr>
              <a:t>1</a:t>
            </a:fld>
            <a:endParaRPr lang="en-US" dirty="0"/>
          </a:p>
        </p:txBody>
      </p:sp>
    </p:spTree>
    <p:extLst>
      <p:ext uri="{BB962C8B-B14F-4D97-AF65-F5344CB8AC3E}">
        <p14:creationId xmlns:p14="http://schemas.microsoft.com/office/powerpoint/2010/main" val="1555824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0" fontAlgn="base" latinLnBrk="0" hangingPunct="0">
              <a:lnSpc>
                <a:spcPct val="100000"/>
              </a:lnSpc>
              <a:spcBef>
                <a:spcPct val="30000"/>
              </a:spcBef>
              <a:spcAft>
                <a:spcPct val="0"/>
              </a:spcAft>
              <a:buClrTx/>
              <a:buSzTx/>
              <a:buFontTx/>
              <a:buAutoNum type="arabicPeriod" startAt="3"/>
              <a:tabLst/>
              <a:defRPr/>
            </a:pPr>
            <a:endParaRPr lang="en-US" baseline="0" dirty="0" smtClean="0"/>
          </a:p>
        </p:txBody>
      </p:sp>
      <p:sp>
        <p:nvSpPr>
          <p:cNvPr id="4" name="Slide Number Placeholder 3"/>
          <p:cNvSpPr>
            <a:spLocks noGrp="1"/>
          </p:cNvSpPr>
          <p:nvPr>
            <p:ph type="sldNum" sz="quarter" idx="10"/>
          </p:nvPr>
        </p:nvSpPr>
        <p:spPr/>
        <p:txBody>
          <a:bodyPr/>
          <a:lstStyle/>
          <a:p>
            <a:pPr>
              <a:defRPr/>
            </a:pPr>
            <a:fld id="{55A525A6-F4CB-43B6-9C78-57158083D282}" type="slidenum">
              <a:rPr lang="en-US" smtClean="0"/>
              <a:pPr>
                <a:defRPr/>
              </a:pPr>
              <a:t>2</a:t>
            </a:fld>
            <a:endParaRPr lang="en-US" dirty="0"/>
          </a:p>
        </p:txBody>
      </p:sp>
    </p:spTree>
    <p:extLst>
      <p:ext uri="{BB962C8B-B14F-4D97-AF65-F5344CB8AC3E}">
        <p14:creationId xmlns:p14="http://schemas.microsoft.com/office/powerpoint/2010/main" val="2249993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Exception type hour codes (i.e., leave</a:t>
            </a:r>
            <a:r>
              <a:rPr lang="en-US" baseline="0" smtClean="0"/>
              <a:t>, premium, </a:t>
            </a:r>
            <a:r>
              <a:rPr lang="en-US" baseline="0" dirty="0" smtClean="0"/>
              <a:t>etc.) are viewable within DAI via a drop down menu</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a:p>
            <a:r>
              <a:rPr lang="en-US" sz="1200" b="1" i="0" kern="1200" dirty="0" smtClean="0">
                <a:solidFill>
                  <a:schemeClr val="tx1"/>
                </a:solidFill>
                <a:effectLst/>
                <a:latin typeface="Arial" charset="0"/>
                <a:ea typeface="+mn-ea"/>
                <a:cs typeface="+mn-cs"/>
              </a:rPr>
              <a:t>2022</a:t>
            </a:r>
          </a:p>
          <a:p>
            <a:r>
              <a:rPr lang="en-US" sz="1200" b="0" i="0" kern="1200" dirty="0" smtClean="0">
                <a:solidFill>
                  <a:schemeClr val="tx1"/>
                </a:solidFill>
                <a:effectLst/>
                <a:latin typeface="Arial" charset="0"/>
                <a:ea typeface="+mn-ea"/>
                <a:cs typeface="+mn-cs"/>
              </a:rPr>
              <a:t>2022 Holiday Schedule </a:t>
            </a:r>
          </a:p>
          <a:p>
            <a:r>
              <a:rPr lang="en-US" sz="1200" b="0" i="0" kern="1200" dirty="0" smtClean="0">
                <a:solidFill>
                  <a:schemeClr val="tx1"/>
                </a:solidFill>
                <a:effectLst/>
                <a:latin typeface="Arial" charset="0"/>
                <a:ea typeface="+mn-ea"/>
                <a:cs typeface="+mn-cs"/>
              </a:rPr>
              <a:t>Date		Holiday</a:t>
            </a:r>
          </a:p>
          <a:p>
            <a:r>
              <a:rPr lang="en-US" sz="1200" b="0" i="0" kern="1200" dirty="0" smtClean="0">
                <a:solidFill>
                  <a:schemeClr val="tx1"/>
                </a:solidFill>
                <a:effectLst/>
                <a:latin typeface="Arial" charset="0"/>
                <a:ea typeface="+mn-ea"/>
                <a:cs typeface="+mn-cs"/>
              </a:rPr>
              <a:t>Friday, December 31	 </a:t>
            </a:r>
            <a:r>
              <a:rPr lang="en-US" sz="1200" b="0" i="1" kern="1200" dirty="0" smtClean="0">
                <a:solidFill>
                  <a:schemeClr val="tx1"/>
                </a:solidFill>
                <a:effectLst/>
                <a:latin typeface="Arial" charset="0"/>
                <a:ea typeface="+mn-ea"/>
                <a:cs typeface="+mn-cs"/>
              </a:rPr>
              <a:t>*</a:t>
            </a:r>
            <a:r>
              <a:rPr lang="en-US" sz="1200" b="0" i="0" kern="1200" dirty="0" smtClean="0">
                <a:solidFill>
                  <a:schemeClr val="tx1"/>
                </a:solidFill>
                <a:effectLst/>
                <a:latin typeface="Arial" charset="0"/>
                <a:ea typeface="+mn-ea"/>
                <a:cs typeface="+mn-cs"/>
              </a:rPr>
              <a:t>New Year's Day</a:t>
            </a:r>
          </a:p>
          <a:p>
            <a:r>
              <a:rPr lang="en-US" sz="1200" b="0" i="0" kern="1200" dirty="0" smtClean="0">
                <a:solidFill>
                  <a:schemeClr val="tx1"/>
                </a:solidFill>
                <a:effectLst/>
                <a:latin typeface="Arial" charset="0"/>
                <a:ea typeface="+mn-ea"/>
                <a:cs typeface="+mn-cs"/>
              </a:rPr>
              <a:t>Monday, January 17	Birthday of Martin Luther King, Jr.</a:t>
            </a:r>
          </a:p>
          <a:p>
            <a:r>
              <a:rPr lang="en-US" sz="1200" b="0" i="0" kern="1200" dirty="0" smtClean="0">
                <a:solidFill>
                  <a:schemeClr val="tx1"/>
                </a:solidFill>
                <a:effectLst/>
                <a:latin typeface="Arial" charset="0"/>
                <a:ea typeface="+mn-ea"/>
                <a:cs typeface="+mn-cs"/>
              </a:rPr>
              <a:t>Monday, February 21 	</a:t>
            </a:r>
            <a:r>
              <a:rPr lang="en-US" sz="1200" b="0" i="1" kern="1200" dirty="0" smtClean="0">
                <a:solidFill>
                  <a:schemeClr val="tx1"/>
                </a:solidFill>
                <a:effectLst/>
                <a:latin typeface="Arial" charset="0"/>
                <a:ea typeface="+mn-ea"/>
                <a:cs typeface="+mn-cs"/>
              </a:rPr>
              <a:t>**</a:t>
            </a:r>
            <a:r>
              <a:rPr lang="en-US" sz="1200" b="0" i="0" kern="1200" dirty="0" smtClean="0">
                <a:solidFill>
                  <a:schemeClr val="tx1"/>
                </a:solidFill>
                <a:effectLst/>
                <a:latin typeface="Arial" charset="0"/>
                <a:ea typeface="+mn-ea"/>
                <a:cs typeface="+mn-cs"/>
              </a:rPr>
              <a:t>Washington’s Birthday</a:t>
            </a:r>
          </a:p>
          <a:p>
            <a:r>
              <a:rPr lang="en-US" sz="1200" b="0" i="0" kern="1200" dirty="0" smtClean="0">
                <a:solidFill>
                  <a:schemeClr val="tx1"/>
                </a:solidFill>
                <a:effectLst/>
                <a:latin typeface="Arial" charset="0"/>
                <a:ea typeface="+mn-ea"/>
                <a:cs typeface="+mn-cs"/>
              </a:rPr>
              <a:t>Monday, May 30	Memorial Day	</a:t>
            </a:r>
          </a:p>
          <a:p>
            <a:r>
              <a:rPr lang="en-US" sz="1200" b="0" i="0" kern="1200" dirty="0" smtClean="0">
                <a:solidFill>
                  <a:schemeClr val="tx1"/>
                </a:solidFill>
                <a:effectLst/>
                <a:latin typeface="Arial" charset="0"/>
                <a:ea typeface="+mn-ea"/>
                <a:cs typeface="+mn-cs"/>
              </a:rPr>
              <a:t>Monday, June 20 	</a:t>
            </a:r>
            <a:r>
              <a:rPr lang="en-US" sz="1200" b="0" i="1" kern="1200" dirty="0" smtClean="0">
                <a:solidFill>
                  <a:schemeClr val="tx1"/>
                </a:solidFill>
                <a:effectLst/>
                <a:latin typeface="Arial" charset="0"/>
                <a:ea typeface="+mn-ea"/>
                <a:cs typeface="+mn-cs"/>
              </a:rPr>
              <a:t>*</a:t>
            </a:r>
            <a:r>
              <a:rPr lang="en-US" sz="1200" b="0" i="0" kern="1200" dirty="0" smtClean="0">
                <a:solidFill>
                  <a:schemeClr val="tx1"/>
                </a:solidFill>
                <a:effectLst/>
                <a:latin typeface="Arial" charset="0"/>
                <a:ea typeface="+mn-ea"/>
                <a:cs typeface="+mn-cs"/>
              </a:rPr>
              <a:t>Juneteenth National Independence Day</a:t>
            </a:r>
          </a:p>
          <a:p>
            <a:r>
              <a:rPr lang="en-US" sz="1200" b="0" i="0" kern="1200" dirty="0" smtClean="0">
                <a:solidFill>
                  <a:schemeClr val="tx1"/>
                </a:solidFill>
                <a:effectLst/>
                <a:latin typeface="Arial" charset="0"/>
                <a:ea typeface="+mn-ea"/>
                <a:cs typeface="+mn-cs"/>
              </a:rPr>
              <a:t>Monday, July 04	Independence Day</a:t>
            </a:r>
          </a:p>
          <a:p>
            <a:r>
              <a:rPr lang="en-US" sz="1200" b="0" i="0" kern="1200" dirty="0" smtClean="0">
                <a:solidFill>
                  <a:schemeClr val="tx1"/>
                </a:solidFill>
                <a:effectLst/>
                <a:latin typeface="Arial" charset="0"/>
                <a:ea typeface="+mn-ea"/>
                <a:cs typeface="+mn-cs"/>
              </a:rPr>
              <a:t>Monday, September 05	Labor Day</a:t>
            </a:r>
          </a:p>
          <a:p>
            <a:r>
              <a:rPr lang="en-US" sz="1200" b="0" i="0" kern="1200" dirty="0" smtClean="0">
                <a:solidFill>
                  <a:schemeClr val="tx1"/>
                </a:solidFill>
                <a:effectLst/>
                <a:latin typeface="Arial" charset="0"/>
                <a:ea typeface="+mn-ea"/>
                <a:cs typeface="+mn-cs"/>
              </a:rPr>
              <a:t>Monday, October 10	Columbus Day</a:t>
            </a:r>
          </a:p>
          <a:p>
            <a:r>
              <a:rPr lang="en-US" sz="1200" b="0" i="0" kern="1200" dirty="0" smtClean="0">
                <a:solidFill>
                  <a:schemeClr val="tx1"/>
                </a:solidFill>
                <a:effectLst/>
                <a:latin typeface="Arial" charset="0"/>
                <a:ea typeface="+mn-ea"/>
                <a:cs typeface="+mn-cs"/>
              </a:rPr>
              <a:t>Friday, November 11	Veterans Day</a:t>
            </a:r>
          </a:p>
          <a:p>
            <a:r>
              <a:rPr lang="en-US" sz="1200" b="0" i="0" kern="1200" dirty="0" smtClean="0">
                <a:solidFill>
                  <a:schemeClr val="tx1"/>
                </a:solidFill>
                <a:effectLst/>
                <a:latin typeface="Arial" charset="0"/>
                <a:ea typeface="+mn-ea"/>
                <a:cs typeface="+mn-cs"/>
              </a:rPr>
              <a:t>Thursday, November 24	Thanksgiving Day</a:t>
            </a:r>
          </a:p>
          <a:p>
            <a:r>
              <a:rPr lang="en-US" sz="1200" b="0" i="0" kern="1200" dirty="0" smtClean="0">
                <a:solidFill>
                  <a:schemeClr val="tx1"/>
                </a:solidFill>
                <a:effectLst/>
                <a:latin typeface="Arial" charset="0"/>
                <a:ea typeface="+mn-ea"/>
                <a:cs typeface="+mn-cs"/>
              </a:rPr>
              <a:t>Monday, December 26 	</a:t>
            </a:r>
            <a:r>
              <a:rPr lang="en-US" sz="1200" b="0" i="1" kern="1200" dirty="0" smtClean="0">
                <a:solidFill>
                  <a:schemeClr val="tx1"/>
                </a:solidFill>
                <a:effectLst/>
                <a:latin typeface="Arial" charset="0"/>
                <a:ea typeface="+mn-ea"/>
                <a:cs typeface="+mn-cs"/>
              </a:rPr>
              <a:t>*</a:t>
            </a:r>
            <a:r>
              <a:rPr lang="en-US" sz="1200" b="0" i="0" kern="1200" dirty="0" smtClean="0">
                <a:solidFill>
                  <a:schemeClr val="tx1"/>
                </a:solidFill>
                <a:effectLst/>
                <a:latin typeface="Arial" charset="0"/>
                <a:ea typeface="+mn-ea"/>
                <a:cs typeface="+mn-cs"/>
              </a:rPr>
              <a:t>Christmas Day</a:t>
            </a:r>
          </a:p>
          <a:p>
            <a:endParaRPr lang="en-US" sz="1200" b="0" i="0" kern="1200" dirty="0" smtClean="0">
              <a:solidFill>
                <a:schemeClr val="tx1"/>
              </a:solidFill>
              <a:effectLst/>
              <a:latin typeface="Arial" charset="0"/>
              <a:ea typeface="+mn-ea"/>
              <a:cs typeface="+mn-cs"/>
            </a:endParaRPr>
          </a:p>
          <a:p>
            <a:r>
              <a:rPr lang="en-US" sz="1200" b="1" i="1" kern="1200" dirty="0" smtClean="0">
                <a:solidFill>
                  <a:srgbClr val="FF0000"/>
                </a:solidFill>
                <a:effectLst/>
                <a:latin typeface="Arial" charset="0"/>
                <a:ea typeface="+mn-ea"/>
                <a:cs typeface="+mn-cs"/>
              </a:rPr>
              <a:t>*If a holiday falls on a Saturday, for most Federal employees, the preceding Friday will be treated as a holiday for pay and leave purposes. (See 5 U.S.C. 6103(b).) </a:t>
            </a:r>
          </a:p>
          <a:p>
            <a:r>
              <a:rPr lang="en-US" sz="1200" b="1" i="1" kern="1200" dirty="0" smtClean="0">
                <a:solidFill>
                  <a:schemeClr val="tx1"/>
                </a:solidFill>
                <a:effectLst/>
                <a:latin typeface="Arial" charset="0"/>
                <a:ea typeface="+mn-ea"/>
                <a:cs typeface="+mn-cs"/>
              </a:rPr>
              <a:t>If a holiday falls on a Sunday, for most Federal employees, the following Monday will be treated as a holiday for pay and leave purposes. (See Section 3(a) of Executive Order 11582, February 11, 1971.) </a:t>
            </a:r>
          </a:p>
          <a:p>
            <a:r>
              <a:rPr lang="en-US" sz="1200" b="0" i="1" kern="1200" dirty="0" smtClean="0">
                <a:solidFill>
                  <a:schemeClr val="tx1"/>
                </a:solidFill>
                <a:effectLst/>
                <a:latin typeface="Arial" charset="0"/>
                <a:ea typeface="+mn-ea"/>
                <a:cs typeface="+mn-cs"/>
              </a:rPr>
              <a:t>See also our Federal Holidays – "In Lieu Of" Determination Fact Sheet at https://www.opm.gov/policy-data-oversight/pay-leave/work-schedules/fact-sheets/Federal-Holidays-In-Lieu-Of-Determination.</a:t>
            </a:r>
          </a:p>
          <a:p>
            <a:r>
              <a:rPr lang="en-US" sz="1200" b="0" i="1" kern="1200" dirty="0" smtClean="0">
                <a:solidFill>
                  <a:schemeClr val="tx1"/>
                </a:solidFill>
                <a:effectLst/>
                <a:latin typeface="Arial" charset="0"/>
                <a:ea typeface="+mn-ea"/>
                <a:cs typeface="+mn-cs"/>
              </a:rPr>
              <a:t>**This holiday is designated as "Washington’s Birthday" in section 6103(a) of title 5 of the United States Code, which is the law that specifies holidays for Federal employees. Though other institutions such as state and local governments and private businesses may use other names, it is our policy to always refer to holidays by the names designated in the law.</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pPr>
              <a:defRPr/>
            </a:pPr>
            <a:fld id="{55A525A6-F4CB-43B6-9C78-57158083D282}" type="slidenum">
              <a:rPr lang="en-US" smtClean="0"/>
              <a:pPr>
                <a:defRPr/>
              </a:pPr>
              <a:t>3</a:t>
            </a:fld>
            <a:endParaRPr lang="en-US" dirty="0"/>
          </a:p>
        </p:txBody>
      </p:sp>
    </p:spTree>
    <p:extLst>
      <p:ext uri="{BB962C8B-B14F-4D97-AF65-F5344CB8AC3E}">
        <p14:creationId xmlns:p14="http://schemas.microsoft.com/office/powerpoint/2010/main" val="2249993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5A525A6-F4CB-43B6-9C78-57158083D282}" type="slidenum">
              <a:rPr lang="en-US" smtClean="0"/>
              <a:pPr>
                <a:defRPr/>
              </a:pPr>
              <a:t>4</a:t>
            </a:fld>
            <a:endParaRPr lang="en-US" dirty="0"/>
          </a:p>
        </p:txBody>
      </p:sp>
    </p:spTree>
    <p:extLst>
      <p:ext uri="{BB962C8B-B14F-4D97-AF65-F5344CB8AC3E}">
        <p14:creationId xmlns:p14="http://schemas.microsoft.com/office/powerpoint/2010/main" val="969801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Arial" charset="0"/>
                <a:ea typeface="+mn-ea"/>
                <a:cs typeface="+mn-cs"/>
              </a:rPr>
              <a:t>Military Leave:</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Time and attendance type hour code (THC) is military leave (LM)-Military Leave must be reported in </a:t>
            </a:r>
            <a:r>
              <a:rPr lang="en-US" sz="1200" b="1" kern="1200" dirty="0" smtClean="0">
                <a:solidFill>
                  <a:schemeClr val="tx1"/>
                </a:solidFill>
                <a:effectLst/>
                <a:latin typeface="Arial" charset="0"/>
                <a:ea typeface="+mn-ea"/>
                <a:cs typeface="+mn-cs"/>
              </a:rPr>
              <a:t>one hour increments</a:t>
            </a:r>
          </a:p>
          <a:p>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HROM: </a:t>
            </a:r>
            <a:r>
              <a:rPr lang="en-US" sz="1200" b="1" kern="1200" dirty="0" smtClean="0">
                <a:solidFill>
                  <a:schemeClr val="tx1"/>
                </a:solidFill>
                <a:effectLst/>
                <a:latin typeface="Arial" charset="0"/>
                <a:ea typeface="+mn-ea"/>
                <a:cs typeface="+mn-cs"/>
                <a:hlinkClick r:id="rId3"/>
              </a:rPr>
              <a:t>https://www.hqmc.marines.mil/hrom/Employee-Advisory/Employee-Relations/Leave/Military-leave/</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 </a:t>
            </a:r>
          </a:p>
          <a:p>
            <a:r>
              <a:rPr lang="en-US" sz="1200" b="1" u="sng" kern="1200" dirty="0" smtClean="0">
                <a:solidFill>
                  <a:schemeClr val="tx1"/>
                </a:solidFill>
                <a:effectLst/>
                <a:latin typeface="Arial" charset="0"/>
                <a:ea typeface="+mn-ea"/>
                <a:cs typeface="+mn-cs"/>
              </a:rPr>
              <a:t>Annual Training/Dril</a:t>
            </a:r>
            <a:r>
              <a:rPr lang="en-US" sz="1200" kern="1200" dirty="0" smtClean="0">
                <a:solidFill>
                  <a:schemeClr val="tx1"/>
                </a:solidFill>
                <a:effectLst/>
                <a:latin typeface="Arial" charset="0"/>
                <a:ea typeface="+mn-ea"/>
                <a:cs typeface="+mn-cs"/>
              </a:rPr>
              <a:t>l - Civilian Employee Status in the personnel system (DCPDS) is active</a:t>
            </a:r>
          </a:p>
          <a:p>
            <a:r>
              <a:rPr lang="en-US" sz="1200" kern="1200" dirty="0" smtClean="0">
                <a:solidFill>
                  <a:schemeClr val="tx1"/>
                </a:solidFill>
                <a:effectLst/>
                <a:latin typeface="Arial" charset="0"/>
                <a:ea typeface="+mn-ea"/>
                <a:cs typeface="+mn-cs"/>
              </a:rPr>
              <a:t>(1) Provide copy of drill orders to supervisor to request permission to use military leave</a:t>
            </a:r>
          </a:p>
          <a:p>
            <a:r>
              <a:rPr lang="en-US" sz="1200" kern="1200" dirty="0" smtClean="0">
                <a:solidFill>
                  <a:schemeClr val="tx1"/>
                </a:solidFill>
                <a:effectLst/>
                <a:latin typeface="Arial" charset="0"/>
                <a:ea typeface="+mn-ea"/>
                <a:cs typeface="+mn-cs"/>
              </a:rPr>
              <a:t>(2) Upon completion of Annual Training/Drill provide verification documents to payroll office</a:t>
            </a:r>
          </a:p>
          <a:p>
            <a:r>
              <a:rPr lang="en-US" sz="1200" kern="1200" dirty="0" smtClean="0">
                <a:solidFill>
                  <a:schemeClr val="tx1"/>
                </a:solidFill>
                <a:effectLst/>
                <a:latin typeface="Arial" charset="0"/>
                <a:ea typeface="+mn-ea"/>
                <a:cs typeface="+mn-cs"/>
              </a:rPr>
              <a:t>(e.g., </a:t>
            </a:r>
            <a:r>
              <a:rPr lang="en-US" sz="1200" b="1" u="sng" kern="1200" dirty="0" smtClean="0">
                <a:solidFill>
                  <a:schemeClr val="tx1"/>
                </a:solidFill>
                <a:effectLst/>
                <a:latin typeface="Arial" charset="0"/>
                <a:ea typeface="+mn-ea"/>
                <a:cs typeface="+mn-cs"/>
              </a:rPr>
              <a:t>endorsed</a:t>
            </a:r>
            <a:r>
              <a:rPr lang="en-US" sz="1200" kern="1200" dirty="0" smtClean="0">
                <a:solidFill>
                  <a:schemeClr val="tx1"/>
                </a:solidFill>
                <a:effectLst/>
                <a:latin typeface="Arial" charset="0"/>
                <a:ea typeface="+mn-ea"/>
                <a:cs typeface="+mn-cs"/>
              </a:rPr>
              <a:t> orders, certified muster sheet, memo from unit, LES, etc.)</a:t>
            </a:r>
          </a:p>
          <a:p>
            <a:r>
              <a:rPr lang="en-US" sz="1200" kern="1200" dirty="0" smtClean="0">
                <a:solidFill>
                  <a:schemeClr val="tx1"/>
                </a:solidFill>
                <a:effectLst/>
                <a:latin typeface="Arial" charset="0"/>
                <a:ea typeface="+mn-ea"/>
                <a:cs typeface="+mn-cs"/>
              </a:rPr>
              <a:t> </a:t>
            </a:r>
          </a:p>
          <a:p>
            <a:r>
              <a:rPr lang="en-US" sz="1200" b="1" u="sng" kern="1200" dirty="0" smtClean="0">
                <a:solidFill>
                  <a:schemeClr val="tx1"/>
                </a:solidFill>
                <a:effectLst/>
                <a:latin typeface="Arial" charset="0"/>
                <a:ea typeface="+mn-ea"/>
                <a:cs typeface="+mn-cs"/>
              </a:rPr>
              <a:t>Mobilization to Active Duty</a:t>
            </a:r>
            <a:r>
              <a:rPr lang="en-US" sz="1200" kern="1200" dirty="0" smtClean="0">
                <a:solidFill>
                  <a:schemeClr val="tx1"/>
                </a:solidFill>
                <a:effectLst/>
                <a:latin typeface="Arial" charset="0"/>
                <a:ea typeface="+mn-ea"/>
                <a:cs typeface="+mn-cs"/>
              </a:rPr>
              <a:t> - Civilian Employee Status in personnel system(DCPDS) is Military Furlough-Leave without pay</a:t>
            </a:r>
          </a:p>
          <a:p>
            <a:r>
              <a:rPr lang="en-US" sz="1200" kern="1200" dirty="0" smtClean="0">
                <a:solidFill>
                  <a:schemeClr val="tx1"/>
                </a:solidFill>
                <a:effectLst/>
                <a:latin typeface="Arial" charset="0"/>
                <a:ea typeface="+mn-ea"/>
                <a:cs typeface="+mn-cs"/>
              </a:rPr>
              <a:t>(1) Provide copy of mobilization orders to HR and Civilian Payroll Office</a:t>
            </a:r>
          </a:p>
          <a:p>
            <a:r>
              <a:rPr lang="en-US" sz="1200" kern="1200" dirty="0" smtClean="0">
                <a:solidFill>
                  <a:schemeClr val="tx1"/>
                </a:solidFill>
                <a:effectLst/>
                <a:latin typeface="Arial" charset="0"/>
                <a:ea typeface="+mn-ea"/>
                <a:cs typeface="+mn-cs"/>
              </a:rPr>
              <a:t>(2) Time and attendance type hour code  "THC" military furlough- Leave without pay (KG)</a:t>
            </a:r>
          </a:p>
          <a:p>
            <a:r>
              <a:rPr lang="en-US" sz="1200" kern="1200" dirty="0" smtClean="0">
                <a:solidFill>
                  <a:schemeClr val="tx1"/>
                </a:solidFill>
                <a:effectLst/>
                <a:latin typeface="Arial" charset="0"/>
                <a:ea typeface="+mn-ea"/>
                <a:cs typeface="+mn-cs"/>
              </a:rPr>
              <a:t>(3) Employee may use available paid leave balances such as military leave (LM), annual leave (LA), </a:t>
            </a:r>
            <a:r>
              <a:rPr lang="en-US" sz="1200" kern="1200" dirty="0" err="1" smtClean="0">
                <a:solidFill>
                  <a:schemeClr val="tx1"/>
                </a:solidFill>
                <a:effectLst/>
                <a:latin typeface="Arial" charset="0"/>
                <a:ea typeface="+mn-ea"/>
                <a:cs typeface="+mn-cs"/>
              </a:rPr>
              <a:t>etc</a:t>
            </a:r>
            <a:r>
              <a:rPr lang="en-US" sz="1200" kern="1200" dirty="0" smtClean="0">
                <a:solidFill>
                  <a:schemeClr val="tx1"/>
                </a:solidFill>
                <a:effectLst/>
                <a:latin typeface="Arial" charset="0"/>
                <a:ea typeface="+mn-ea"/>
                <a:cs typeface="+mn-cs"/>
              </a:rPr>
              <a:t> while in military Furlough-Leave without pay status</a:t>
            </a:r>
          </a:p>
          <a:p>
            <a:r>
              <a:rPr lang="en-US" sz="1200" kern="1200" dirty="0" smtClean="0">
                <a:solidFill>
                  <a:schemeClr val="tx1"/>
                </a:solidFill>
                <a:effectLst/>
                <a:latin typeface="Arial" charset="0"/>
                <a:ea typeface="+mn-ea"/>
                <a:cs typeface="+mn-cs"/>
              </a:rPr>
              <a:t> </a:t>
            </a:r>
          </a:p>
          <a:p>
            <a:r>
              <a:rPr lang="en-US" sz="1200" b="1" u="sng" kern="1200" dirty="0" smtClean="0">
                <a:solidFill>
                  <a:schemeClr val="tx1"/>
                </a:solidFill>
                <a:effectLst/>
                <a:latin typeface="Arial" charset="0"/>
                <a:ea typeface="+mn-ea"/>
                <a:cs typeface="+mn-cs"/>
              </a:rPr>
              <a:t>Court Leave:</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Time and attendance type hour code (THC) is LC - Court Leave</a:t>
            </a:r>
          </a:p>
          <a:p>
            <a:r>
              <a:rPr lang="en-US" sz="1200" kern="1200" dirty="0" smtClean="0">
                <a:solidFill>
                  <a:schemeClr val="tx1"/>
                </a:solidFill>
                <a:effectLst/>
                <a:latin typeface="Arial" charset="0"/>
                <a:ea typeface="+mn-ea"/>
                <a:cs typeface="+mn-cs"/>
              </a:rPr>
              <a:t>When an employee is called for court service (as a witness or juror), the court order, subpoena, or summons, if one was issued, must be presented to the supervisor as far in advance as possible.  </a:t>
            </a:r>
          </a:p>
          <a:p>
            <a:r>
              <a:rPr lang="en-US" sz="1200" kern="1200" dirty="0" smtClean="0">
                <a:solidFill>
                  <a:schemeClr val="tx1"/>
                </a:solidFill>
                <a:effectLst/>
                <a:latin typeface="Arial" charset="0"/>
                <a:ea typeface="+mn-ea"/>
                <a:cs typeface="+mn-cs"/>
              </a:rPr>
              <a:t> </a:t>
            </a:r>
          </a:p>
          <a:p>
            <a:r>
              <a:rPr lang="en-US" sz="1200" kern="1200" dirty="0" smtClean="0">
                <a:solidFill>
                  <a:schemeClr val="tx1"/>
                </a:solidFill>
                <a:effectLst/>
                <a:latin typeface="Arial" charset="0"/>
                <a:ea typeface="+mn-ea"/>
                <a:cs typeface="+mn-cs"/>
              </a:rPr>
              <a:t>From &lt;</a:t>
            </a:r>
            <a:r>
              <a:rPr lang="en-US" sz="1200" kern="1200" dirty="0" smtClean="0">
                <a:solidFill>
                  <a:schemeClr val="tx1"/>
                </a:solidFill>
                <a:effectLst/>
                <a:latin typeface="Arial" charset="0"/>
                <a:ea typeface="+mn-ea"/>
                <a:cs typeface="+mn-cs"/>
                <a:hlinkClick r:id="rId4"/>
              </a:rPr>
              <a:t>https://www.hqmc.marines.mil/hrom/Employee-Advisory/Employee-Relations/Leave/Court-Leave/</a:t>
            </a:r>
            <a:r>
              <a:rPr lang="en-US" sz="1200" kern="1200" dirty="0" smtClean="0">
                <a:solidFill>
                  <a:schemeClr val="tx1"/>
                </a:solidFill>
                <a:effectLst/>
                <a:latin typeface="Arial" charset="0"/>
                <a:ea typeface="+mn-ea"/>
                <a:cs typeface="+mn-cs"/>
              </a:rPr>
              <a:t>&gt; </a:t>
            </a:r>
          </a:p>
          <a:p>
            <a:r>
              <a:rPr lang="en-US" sz="1200" kern="1200" dirty="0" smtClean="0">
                <a:solidFill>
                  <a:schemeClr val="tx1"/>
                </a:solidFill>
                <a:effectLst/>
                <a:latin typeface="Arial" charset="0"/>
                <a:ea typeface="+mn-ea"/>
                <a:cs typeface="+mn-cs"/>
              </a:rPr>
              <a:t> </a:t>
            </a:r>
          </a:p>
          <a:p>
            <a:r>
              <a:rPr lang="en-US" sz="1200" kern="1200" dirty="0" smtClean="0">
                <a:solidFill>
                  <a:schemeClr val="tx1"/>
                </a:solidFill>
                <a:effectLst/>
                <a:latin typeface="Arial" charset="0"/>
                <a:ea typeface="+mn-ea"/>
                <a:cs typeface="+mn-cs"/>
              </a:rPr>
              <a:t>2.  Certificate of Attendance.  A certificate of attendance from the clerk of the court must also be submitted to the </a:t>
            </a:r>
            <a:r>
              <a:rPr lang="en-US" sz="1200" b="1" kern="1200" dirty="0" smtClean="0">
                <a:solidFill>
                  <a:schemeClr val="tx1"/>
                </a:solidFill>
                <a:effectLst/>
                <a:latin typeface="Arial" charset="0"/>
                <a:ea typeface="+mn-ea"/>
                <a:cs typeface="+mn-cs"/>
              </a:rPr>
              <a:t>[civilian payroll Office]</a:t>
            </a:r>
            <a:r>
              <a:rPr lang="en-US" sz="1200" kern="1200" dirty="0" smtClean="0">
                <a:solidFill>
                  <a:schemeClr val="tx1"/>
                </a:solidFill>
                <a:effectLst/>
                <a:latin typeface="Arial" charset="0"/>
                <a:ea typeface="+mn-ea"/>
                <a:cs typeface="+mn-cs"/>
              </a:rPr>
              <a:t>.  The certificate of attendance should show the dates of jury duty or witness service and any amount of fees the court paid to the employee</a:t>
            </a:r>
          </a:p>
          <a:p>
            <a:r>
              <a:rPr lang="en-US" sz="1200" kern="1200" dirty="0" smtClean="0">
                <a:solidFill>
                  <a:schemeClr val="tx1"/>
                </a:solidFill>
                <a:effectLst/>
                <a:latin typeface="Arial" charset="0"/>
                <a:ea typeface="+mn-ea"/>
                <a:cs typeface="+mn-cs"/>
              </a:rPr>
              <a:t>From </a:t>
            </a:r>
            <a:r>
              <a:rPr lang="en-US" sz="1200" kern="1200" dirty="0" smtClean="0">
                <a:solidFill>
                  <a:schemeClr val="tx1"/>
                </a:solidFill>
                <a:effectLst/>
                <a:latin typeface="Arial" charset="0"/>
                <a:ea typeface="+mn-ea"/>
                <a:cs typeface="+mn-cs"/>
                <a:hlinkClick r:id="rId5"/>
              </a:rPr>
              <a:t>https://comptroller.defense.gov/Portals/45/documents/fmr/Volume_08.pdf</a:t>
            </a:r>
            <a:r>
              <a:rPr lang="en-US" sz="1200" kern="1200" dirty="0" smtClean="0">
                <a:solidFill>
                  <a:schemeClr val="tx1"/>
                </a:solidFill>
                <a:effectLst/>
                <a:latin typeface="Arial" charset="0"/>
                <a:ea typeface="+mn-ea"/>
                <a:cs typeface="+mn-cs"/>
              </a:rPr>
              <a:t>, para 051510.. </a:t>
            </a:r>
          </a:p>
          <a:p>
            <a:r>
              <a:rPr lang="en-US" sz="1200" kern="1200" dirty="0" smtClean="0">
                <a:solidFill>
                  <a:schemeClr val="tx1"/>
                </a:solidFill>
                <a:effectLst/>
                <a:latin typeface="Arial" charset="0"/>
                <a:ea typeface="+mn-ea"/>
                <a:cs typeface="+mn-cs"/>
              </a:rPr>
              <a:t> </a:t>
            </a:r>
          </a:p>
          <a:p>
            <a:r>
              <a:rPr lang="en-US" sz="1200" kern="1200" dirty="0" smtClean="0">
                <a:solidFill>
                  <a:schemeClr val="tx1"/>
                </a:solidFill>
                <a:effectLst/>
                <a:latin typeface="Arial" charset="0"/>
                <a:ea typeface="+mn-ea"/>
                <a:cs typeface="+mn-cs"/>
              </a:rPr>
              <a:t>Employees may keep payments described as per diem or expenses. If the type of payment is unclear, the employee is required to turn the payment into treasury.   If in doubt contact your timekeeper or the civilian payroll office for additional assistance.</a:t>
            </a:r>
          </a:p>
          <a:p>
            <a:pPr marL="0" indent="0">
              <a:buNone/>
            </a:pPr>
            <a:endParaRPr lang="en-US" baseline="0" dirty="0" smtClean="0"/>
          </a:p>
        </p:txBody>
      </p:sp>
      <p:sp>
        <p:nvSpPr>
          <p:cNvPr id="4" name="Slide Number Placeholder 3"/>
          <p:cNvSpPr>
            <a:spLocks noGrp="1"/>
          </p:cNvSpPr>
          <p:nvPr>
            <p:ph type="sldNum" sz="quarter" idx="10"/>
          </p:nvPr>
        </p:nvSpPr>
        <p:spPr/>
        <p:txBody>
          <a:bodyPr/>
          <a:lstStyle/>
          <a:p>
            <a:pPr>
              <a:defRPr/>
            </a:pPr>
            <a:fld id="{55A525A6-F4CB-43B6-9C78-57158083D282}" type="slidenum">
              <a:rPr lang="en-US" smtClean="0"/>
              <a:pPr>
                <a:defRPr/>
              </a:pPr>
              <a:t>5</a:t>
            </a:fld>
            <a:endParaRPr lang="en-US" dirty="0"/>
          </a:p>
        </p:txBody>
      </p:sp>
    </p:spTree>
    <p:extLst>
      <p:ext uri="{BB962C8B-B14F-4D97-AF65-F5344CB8AC3E}">
        <p14:creationId xmlns:p14="http://schemas.microsoft.com/office/powerpoint/2010/main" val="2249993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5A525A6-F4CB-43B6-9C78-57158083D282}" type="slidenum">
              <a:rPr lang="en-US" smtClean="0"/>
              <a:pPr>
                <a:defRPr/>
              </a:pPr>
              <a:t>7</a:t>
            </a:fld>
            <a:endParaRPr lang="en-US" dirty="0"/>
          </a:p>
        </p:txBody>
      </p:sp>
    </p:spTree>
    <p:extLst>
      <p:ext uri="{BB962C8B-B14F-4D97-AF65-F5344CB8AC3E}">
        <p14:creationId xmlns:p14="http://schemas.microsoft.com/office/powerpoint/2010/main" val="3540923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5A525A6-F4CB-43B6-9C78-57158083D282}" type="slidenum">
              <a:rPr lang="en-US" smtClean="0"/>
              <a:pPr>
                <a:defRPr/>
              </a:pPr>
              <a:t>8</a:t>
            </a:fld>
            <a:endParaRPr lang="en-US" dirty="0"/>
          </a:p>
        </p:txBody>
      </p:sp>
    </p:spTree>
    <p:extLst>
      <p:ext uri="{BB962C8B-B14F-4D97-AF65-F5344CB8AC3E}">
        <p14:creationId xmlns:p14="http://schemas.microsoft.com/office/powerpoint/2010/main" val="1254306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 </a:t>
            </a:r>
          </a:p>
          <a:p>
            <a:endParaRPr lang="en-US" dirty="0"/>
          </a:p>
        </p:txBody>
      </p:sp>
      <p:sp>
        <p:nvSpPr>
          <p:cNvPr id="4" name="Slide Number Placeholder 3"/>
          <p:cNvSpPr>
            <a:spLocks noGrp="1"/>
          </p:cNvSpPr>
          <p:nvPr>
            <p:ph type="sldNum" sz="quarter" idx="10"/>
          </p:nvPr>
        </p:nvSpPr>
        <p:spPr/>
        <p:txBody>
          <a:bodyPr/>
          <a:lstStyle/>
          <a:p>
            <a:fld id="{A34749CF-4610-4B27-A674-7E89B8DA37D8}" type="slidenum">
              <a:rPr lang="en-US" smtClean="0"/>
              <a:pPr/>
              <a:t>10</a:t>
            </a:fld>
            <a:endParaRPr lang="en-US" dirty="0"/>
          </a:p>
        </p:txBody>
      </p:sp>
    </p:spTree>
    <p:extLst>
      <p:ext uri="{BB962C8B-B14F-4D97-AF65-F5344CB8AC3E}">
        <p14:creationId xmlns:p14="http://schemas.microsoft.com/office/powerpoint/2010/main" val="3787905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9430626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75492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93727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87501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9125115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287236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5979865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258178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24330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9546735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451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0636"/>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890124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125320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102466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12164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417165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450089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974975"/>
          </a:xfrm>
          <a:prstGeom prst="rect">
            <a:avLst/>
          </a:prstGeom>
        </p:spPr>
        <p:txBody>
          <a:bodyPr/>
          <a:lstStyle/>
          <a:p>
            <a:r>
              <a:rPr lang="en-US" smtClean="0"/>
              <a:t>Click to edit Master title style</a:t>
            </a:r>
            <a:endParaRPr lang="en-US" dirty="0"/>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b="0" dirty="0">
              <a:solidFill>
                <a:srgbClr val="000000"/>
              </a:solidFill>
            </a:endParaRPr>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b="0" dirty="0">
              <a:solidFill>
                <a:srgbClr val="000000"/>
              </a:solidFill>
            </a:endParaRPr>
          </a:p>
        </p:txBody>
      </p:sp>
      <p:sp>
        <p:nvSpPr>
          <p:cNvPr id="5" name="Slide Number Placeholder 5"/>
          <p:cNvSpPr>
            <a:spLocks noGrp="1"/>
          </p:cNvSpPr>
          <p:nvPr>
            <p:ph type="sldNum" sz="quarter" idx="12"/>
          </p:nvPr>
        </p:nvSpPr>
        <p:spPr>
          <a:xfrm>
            <a:off x="3124200" y="6324600"/>
            <a:ext cx="2895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050" i="1"/>
            </a:lvl1pPr>
          </a:lstStyle>
          <a:p>
            <a:pPr>
              <a:defRPr/>
            </a:pPr>
            <a:r>
              <a:rPr lang="en-US" b="0" dirty="0">
                <a:solidFill>
                  <a:srgbClr val="000000"/>
                </a:solidFill>
              </a:rPr>
              <a:t/>
            </a:r>
            <a:br>
              <a:rPr lang="en-US" b="0" dirty="0">
                <a:solidFill>
                  <a:srgbClr val="000000"/>
                </a:solidFill>
              </a:rPr>
            </a:br>
            <a:endParaRPr lang="en-US" b="0" dirty="0">
              <a:solidFill>
                <a:srgbClr val="000000"/>
              </a:solidFill>
            </a:endParaRPr>
          </a:p>
          <a:p>
            <a:pPr>
              <a:defRPr/>
            </a:pPr>
            <a:r>
              <a:rPr lang="en-US" b="0" dirty="0">
                <a:solidFill>
                  <a:srgbClr val="000000"/>
                </a:solidFill>
              </a:rPr>
              <a:t>&lt;#&gt;</a:t>
            </a:r>
          </a:p>
          <a:p>
            <a:pPr>
              <a:defRPr/>
            </a:pPr>
            <a:endParaRPr lang="en-US" b="0" dirty="0">
              <a:solidFill>
                <a:srgbClr val="000000"/>
              </a:solidFill>
            </a:endParaRPr>
          </a:p>
        </p:txBody>
      </p:sp>
    </p:spTree>
    <p:extLst>
      <p:ext uri="{BB962C8B-B14F-4D97-AF65-F5344CB8AC3E}">
        <p14:creationId xmlns:p14="http://schemas.microsoft.com/office/powerpoint/2010/main" val="2983389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1306487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257849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70054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60148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8777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0104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67783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OfficerSeal"/>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03225" y="98425"/>
            <a:ext cx="968375"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 name="Line 12"/>
          <p:cNvSpPr>
            <a:spLocks noChangeShapeType="1"/>
          </p:cNvSpPr>
          <p:nvPr/>
        </p:nvSpPr>
        <p:spPr bwMode="auto">
          <a:xfrm>
            <a:off x="797442" y="1447800"/>
            <a:ext cx="7584558" cy="0"/>
          </a:xfrm>
          <a:prstGeom prst="line">
            <a:avLst/>
          </a:prstGeom>
          <a:noFill/>
          <a:ln w="50800">
            <a:solidFill>
              <a:srgbClr val="FF0000"/>
            </a:solidFill>
            <a:round/>
            <a:headEnd/>
            <a:tailEn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4178" r:id="rId1"/>
    <p:sldLayoutId id="2147484179" r:id="rId2"/>
    <p:sldLayoutId id="2147484180" r:id="rId3"/>
    <p:sldLayoutId id="2147484181" r:id="rId4"/>
    <p:sldLayoutId id="2147484182" r:id="rId5"/>
    <p:sldLayoutId id="2147484183" r:id="rId6"/>
    <p:sldLayoutId id="2147484184" r:id="rId7"/>
    <p:sldLayoutId id="2147484185" r:id="rId8"/>
    <p:sldLayoutId id="2147484186" r:id="rId9"/>
    <p:sldLayoutId id="2147484187" r:id="rId10"/>
    <p:sldLayoutId id="2147484188" r:id="rId11"/>
    <p:sldLayoutId id="2147484189"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rgbClr val="000000"/>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OfficerSeal"/>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03225" y="98425"/>
            <a:ext cx="968375"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 name="Line 12"/>
          <p:cNvSpPr>
            <a:spLocks noChangeShapeType="1"/>
          </p:cNvSpPr>
          <p:nvPr/>
        </p:nvSpPr>
        <p:spPr bwMode="auto">
          <a:xfrm>
            <a:off x="1600200" y="1447800"/>
            <a:ext cx="6781800" cy="0"/>
          </a:xfrm>
          <a:prstGeom prst="line">
            <a:avLst/>
          </a:prstGeom>
          <a:noFill/>
          <a:ln w="50800">
            <a:solidFill>
              <a:srgbClr val="FF0000"/>
            </a:solidFill>
            <a:round/>
            <a:headEnd/>
            <a:tailEnd/>
          </a:ln>
          <a:effectLst/>
        </p:spPr>
        <p:txBody>
          <a:bodyPr/>
          <a:lstStyle/>
          <a:p>
            <a:pPr>
              <a:defRPr/>
            </a:pPr>
            <a:endParaRPr lang="en-US" b="0" dirty="0">
              <a:solidFill>
                <a:srgbClr val="000000"/>
              </a:solidFill>
            </a:endParaRPr>
          </a:p>
        </p:txBody>
      </p:sp>
    </p:spTree>
    <p:extLst>
      <p:ext uri="{BB962C8B-B14F-4D97-AF65-F5344CB8AC3E}">
        <p14:creationId xmlns:p14="http://schemas.microsoft.com/office/powerpoint/2010/main" val="340520591"/>
      </p:ext>
    </p:extLst>
  </p:cSld>
  <p:clrMap bg1="lt1" tx1="dk1" bg2="lt2" tx2="dk2" accent1="accent1" accent2="accent2" accent3="accent3" accent4="accent4" accent5="accent5" accent6="accent6" hlink="hlink" folHlink="folHlink"/>
  <p:sldLayoutIdLst>
    <p:sldLayoutId id="2147484191" r:id="rId1"/>
    <p:sldLayoutId id="2147484192" r:id="rId2"/>
    <p:sldLayoutId id="2147484193" r:id="rId3"/>
    <p:sldLayoutId id="2147484194" r:id="rId4"/>
    <p:sldLayoutId id="2147484195" r:id="rId5"/>
    <p:sldLayoutId id="2147484196" r:id="rId6"/>
    <p:sldLayoutId id="2147484197" r:id="rId7"/>
    <p:sldLayoutId id="2147484198" r:id="rId8"/>
    <p:sldLayoutId id="2147484199" r:id="rId9"/>
    <p:sldLayoutId id="2147484200" r:id="rId10"/>
    <p:sldLayoutId id="2147484201" r:id="rId11"/>
    <p:sldLayoutId id="2147484202" r:id="rId12"/>
    <p:sldLayoutId id="2147484203" r:id="rId13"/>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rgbClr val="000000"/>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hyperlink" Target="https://ebs.dai.csd.disa.mi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produpk.dai.csd.disa.mil/DAI_Contents/data/toc.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dfas.mil/" TargetMode="External"/><Relationship Id="rId7" Type="http://schemas.openxmlformats.org/officeDocument/2006/relationships/hyperlink" Target="https://www.irs.gov/Individuals/IRS-Withholding-Calculator" TargetMode="External"/><Relationship Id="rId2" Type="http://schemas.openxmlformats.org/officeDocument/2006/relationships/hyperlink" Target="https://mypay.dfas.mil/#/" TargetMode="External"/><Relationship Id="rId1" Type="http://schemas.openxmlformats.org/officeDocument/2006/relationships/slideLayout" Target="../slideLayouts/slideLayout6.xml"/><Relationship Id="rId6" Type="http://schemas.openxmlformats.org/officeDocument/2006/relationships/hyperlink" Target="https://www.dfas.mil/civilianemployees/understandingyourcivilianpay/LES/" TargetMode="External"/><Relationship Id="rId5" Type="http://schemas.openxmlformats.org/officeDocument/2006/relationships/hyperlink" Target="https://corpweb1.dfas.mil/askDFAS/custCategories.action?pgModId=5060" TargetMode="External"/><Relationship Id="rId4" Type="http://schemas.openxmlformats.org/officeDocument/2006/relationships/hyperlink" Target="https://www.dfas.mil/taxes/a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130425"/>
            <a:ext cx="7772400" cy="4234749"/>
          </a:xfrm>
        </p:spPr>
        <p:txBody>
          <a:bodyPr/>
          <a:lstStyle/>
          <a:p>
            <a:pPr fontAlgn="auto">
              <a:spcAft>
                <a:spcPts val="0"/>
              </a:spcAft>
              <a:defRPr/>
            </a:pPr>
            <a:r>
              <a:rPr lang="en-US" dirty="0" smtClean="0"/>
              <a:t/>
            </a:r>
            <a:br>
              <a:rPr lang="en-US" dirty="0" smtClean="0"/>
            </a:br>
            <a:r>
              <a:rPr lang="en-US" dirty="0" smtClean="0"/>
              <a:t>CIVILIAN PAYROLL</a:t>
            </a:r>
            <a:br>
              <a:rPr lang="en-US" dirty="0" smtClean="0"/>
            </a:br>
            <a:r>
              <a:rPr lang="en-US" dirty="0" smtClean="0"/>
              <a:t>Orientation</a:t>
            </a:r>
            <a:endParaRPr sz="2000" dirty="0"/>
          </a:p>
        </p:txBody>
      </p:sp>
    </p:spTree>
    <p:extLst>
      <p:ext uri="{BB962C8B-B14F-4D97-AF65-F5344CB8AC3E}">
        <p14:creationId xmlns:p14="http://schemas.microsoft.com/office/powerpoint/2010/main" val="11996397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Questions</a:t>
            </a:r>
            <a:endParaRPr lang="en-US" dirty="0"/>
          </a:p>
        </p:txBody>
      </p:sp>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743793" y="1600200"/>
            <a:ext cx="5656414" cy="4525963"/>
          </a:xfrm>
        </p:spPr>
      </p:pic>
    </p:spTree>
    <p:extLst>
      <p:ext uri="{BB962C8B-B14F-4D97-AF65-F5344CB8AC3E}">
        <p14:creationId xmlns:p14="http://schemas.microsoft.com/office/powerpoint/2010/main" val="1739494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457200" y="1426543"/>
            <a:ext cx="8229600" cy="5104885"/>
          </a:xfrm>
          <a:noFill/>
        </p:spPr>
        <p:txBody>
          <a:bodyPr/>
          <a:lstStyle/>
          <a:p>
            <a:pPr>
              <a:defRPr/>
            </a:pPr>
            <a:r>
              <a:rPr lang="en-US" sz="1200" i="1" dirty="0" smtClean="0"/>
              <a:t>Your Payroll Office </a:t>
            </a:r>
            <a:r>
              <a:rPr lang="en-US" sz="1200" dirty="0" smtClean="0"/>
              <a:t>manages two applications:</a:t>
            </a:r>
          </a:p>
          <a:p>
            <a:pPr lvl="1">
              <a:defRPr/>
            </a:pPr>
            <a:r>
              <a:rPr lang="en-US" sz="1200" dirty="0" smtClean="0"/>
              <a:t>the time and attendance system (DAI-OTL)</a:t>
            </a:r>
          </a:p>
          <a:p>
            <a:pPr lvl="1">
              <a:defRPr/>
            </a:pPr>
            <a:r>
              <a:rPr lang="en-US" sz="1200" dirty="0"/>
              <a:t>t</a:t>
            </a:r>
            <a:r>
              <a:rPr lang="en-US" sz="1200" dirty="0" smtClean="0"/>
              <a:t>he payroll system (DCPS)</a:t>
            </a:r>
          </a:p>
          <a:p>
            <a:pPr marL="457200" lvl="1" indent="0">
              <a:buNone/>
              <a:defRPr/>
            </a:pPr>
            <a:endParaRPr lang="en-US" sz="1200" dirty="0" smtClean="0"/>
          </a:p>
          <a:p>
            <a:pPr>
              <a:defRPr/>
            </a:pPr>
            <a:r>
              <a:rPr lang="en-US" sz="1200" i="1" dirty="0" smtClean="0"/>
              <a:t>Your Payroll Office </a:t>
            </a:r>
            <a:r>
              <a:rPr lang="en-US" sz="1200" dirty="0" smtClean="0"/>
              <a:t>inputs </a:t>
            </a:r>
            <a:r>
              <a:rPr lang="en-US" sz="1200" dirty="0"/>
              <a:t>your EFT banking info and tax </a:t>
            </a:r>
            <a:r>
              <a:rPr lang="en-US" sz="1200" dirty="0" smtClean="0"/>
              <a:t>info. (You are paid by direct deposit.)  After your Payroll Office inputs the banking and tax info the first time, you are responsible for maintaining it in MyPay.</a:t>
            </a:r>
          </a:p>
          <a:p>
            <a:pPr lvl="1">
              <a:defRPr/>
            </a:pPr>
            <a:r>
              <a:rPr lang="en-US" sz="1200" dirty="0"/>
              <a:t>Be sure your pay docs are completed correctly. If you live in VA, you should be paying VA state tax, not </a:t>
            </a:r>
            <a:r>
              <a:rPr lang="en-US" sz="1200" dirty="0" smtClean="0"/>
              <a:t>MD.</a:t>
            </a:r>
          </a:p>
          <a:p>
            <a:pPr lvl="1">
              <a:defRPr/>
            </a:pPr>
            <a:r>
              <a:rPr lang="en-US" sz="1200" dirty="0" smtClean="0"/>
              <a:t>If </a:t>
            </a:r>
            <a:r>
              <a:rPr lang="en-US" sz="1200" dirty="0"/>
              <a:t>you have a temporary address, you must ensure your state tax is correct. </a:t>
            </a:r>
          </a:p>
          <a:p>
            <a:pPr lvl="1">
              <a:defRPr/>
            </a:pPr>
            <a:r>
              <a:rPr lang="en-US" sz="1200" dirty="0" smtClean="0"/>
              <a:t>If </a:t>
            </a:r>
            <a:r>
              <a:rPr lang="en-US" sz="1200" dirty="0"/>
              <a:t>you will be living in MD, you must pay MD </a:t>
            </a:r>
            <a:r>
              <a:rPr lang="en-US" sz="1200" dirty="0" smtClean="0"/>
              <a:t>state tax </a:t>
            </a:r>
            <a:r>
              <a:rPr lang="en-US" sz="1200" dirty="0"/>
              <a:t>plus the appropriate county tax</a:t>
            </a:r>
            <a:r>
              <a:rPr lang="en-US" sz="1200" dirty="0" smtClean="0"/>
              <a:t>.</a:t>
            </a:r>
          </a:p>
          <a:p>
            <a:pPr>
              <a:defRPr/>
            </a:pPr>
            <a:endParaRPr lang="en-US" sz="1200" dirty="0" smtClean="0"/>
          </a:p>
          <a:p>
            <a:pPr>
              <a:defRPr/>
            </a:pPr>
            <a:r>
              <a:rPr lang="en-US" sz="1200" i="1" dirty="0" smtClean="0"/>
              <a:t>Your Payroll Office </a:t>
            </a:r>
            <a:r>
              <a:rPr lang="en-US" sz="1200" dirty="0" smtClean="0"/>
              <a:t>inputs leave balances when you transfer from a non-DFAS paying agency with no break in service.</a:t>
            </a:r>
          </a:p>
          <a:p>
            <a:pPr lvl="1">
              <a:defRPr/>
            </a:pPr>
            <a:r>
              <a:rPr lang="en-US" sz="1200" dirty="0"/>
              <a:t>If you are going to use leave during your first pay period, you should </a:t>
            </a:r>
            <a:r>
              <a:rPr lang="en-US" sz="1200" dirty="0" smtClean="0"/>
              <a:t>have your payroll office verify your leave balances. (Payroll can only input annual and sick leave.)</a:t>
            </a:r>
          </a:p>
          <a:p>
            <a:pPr>
              <a:defRPr/>
            </a:pPr>
            <a:endParaRPr lang="en-US" sz="1200" dirty="0" smtClean="0"/>
          </a:p>
          <a:p>
            <a:pPr>
              <a:defRPr/>
            </a:pPr>
            <a:r>
              <a:rPr lang="en-US" sz="1200" i="1" dirty="0"/>
              <a:t>Your Payroll Office </a:t>
            </a:r>
            <a:r>
              <a:rPr lang="en-US" sz="1200" i="1" dirty="0" smtClean="0"/>
              <a:t> </a:t>
            </a:r>
            <a:r>
              <a:rPr lang="en-US" sz="1200" dirty="0" smtClean="0"/>
              <a:t>re-stablishes your TSP loan  re-payment when they are interrupted as a result of  employee transfer to new agency.. If you have a TSP loan, be sure the loan is transferred timely. You are responsible for any missed payments.</a:t>
            </a:r>
          </a:p>
          <a:p>
            <a:pPr>
              <a:defRPr/>
            </a:pPr>
            <a:endParaRPr lang="en-US" sz="1200" dirty="0" smtClean="0"/>
          </a:p>
          <a:p>
            <a:pPr>
              <a:defRPr/>
            </a:pPr>
            <a:r>
              <a:rPr lang="en-US" sz="1200" i="1" dirty="0" smtClean="0"/>
              <a:t>Your </a:t>
            </a:r>
            <a:r>
              <a:rPr lang="en-US" sz="1200" i="1" dirty="0"/>
              <a:t>Payroll Office </a:t>
            </a:r>
            <a:r>
              <a:rPr lang="en-US" sz="1200" dirty="0" smtClean="0"/>
              <a:t>trains Timekeepers and Certifiers. They train YOU!</a:t>
            </a:r>
          </a:p>
          <a:p>
            <a:pPr>
              <a:defRPr/>
            </a:pPr>
            <a:endParaRPr lang="en-US" sz="1200" dirty="0"/>
          </a:p>
          <a:p>
            <a:pPr>
              <a:defRPr/>
            </a:pPr>
            <a:r>
              <a:rPr lang="en-US" sz="1200" dirty="0"/>
              <a:t>OUR PAYROLL OFFICE ID NUMBER IS 97380600</a:t>
            </a:r>
            <a:endParaRPr lang="en-US" sz="1200" dirty="0" smtClean="0"/>
          </a:p>
        </p:txBody>
      </p:sp>
      <p:sp>
        <p:nvSpPr>
          <p:cNvPr id="5" name="Rectangle 2"/>
          <p:cNvSpPr>
            <a:spLocks noGrp="1" noChangeArrowheads="1"/>
          </p:cNvSpPr>
          <p:nvPr>
            <p:ph type="title"/>
          </p:nvPr>
        </p:nvSpPr>
        <p:spPr/>
        <p:txBody>
          <a:bodyPr/>
          <a:lstStyle/>
          <a:p>
            <a:pPr eaLnBrk="1" hangingPunct="1"/>
            <a:r>
              <a:rPr lang="en-US" dirty="0" smtClean="0"/>
              <a:t>What We Do ….</a:t>
            </a:r>
            <a:endParaRPr lang="en-US" sz="2800" dirty="0" smtClean="0">
              <a:solidFill>
                <a:srgbClr val="FF0000"/>
              </a:solidFill>
            </a:endParaRPr>
          </a:p>
        </p:txBody>
      </p:sp>
    </p:spTree>
    <p:extLst>
      <p:ext uri="{BB962C8B-B14F-4D97-AF65-F5344CB8AC3E}">
        <p14:creationId xmlns:p14="http://schemas.microsoft.com/office/powerpoint/2010/main" val="1224801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457200" y="1473645"/>
            <a:ext cx="8229600" cy="4895603"/>
          </a:xfrm>
          <a:noFill/>
        </p:spPr>
        <p:txBody>
          <a:bodyPr/>
          <a:lstStyle/>
          <a:p>
            <a:pPr algn="ctr">
              <a:buFont typeface="Wingdings" pitchFamily="2" charset="2"/>
              <a:buNone/>
              <a:defRPr/>
            </a:pPr>
            <a:r>
              <a:rPr lang="en-US" sz="2400" b="1" dirty="0" smtClean="0"/>
              <a:t>What Is It?</a:t>
            </a:r>
          </a:p>
          <a:p>
            <a:pPr>
              <a:buFont typeface="Wingdings" pitchFamily="2" charset="2"/>
              <a:buNone/>
              <a:defRPr/>
            </a:pPr>
            <a:endParaRPr lang="en-US" sz="1050" dirty="0" smtClean="0">
              <a:solidFill>
                <a:srgbClr val="0070C0"/>
              </a:solidFill>
            </a:endParaRPr>
          </a:p>
          <a:p>
            <a:pPr>
              <a:defRPr/>
            </a:pPr>
            <a:r>
              <a:rPr lang="en-US" sz="2000" dirty="0" smtClean="0"/>
              <a:t>Time and attendance system implemented in 2021</a:t>
            </a:r>
          </a:p>
          <a:p>
            <a:pPr>
              <a:defRPr/>
            </a:pPr>
            <a:r>
              <a:rPr lang="en-US" sz="2000" dirty="0" smtClean="0"/>
              <a:t>OTL Url: </a:t>
            </a:r>
            <a:r>
              <a:rPr lang="en-US" sz="2400" dirty="0">
                <a:hlinkClick r:id="rId3"/>
              </a:rPr>
              <a:t>https://ebs.dai.csd.disa.mil</a:t>
            </a:r>
            <a:endParaRPr lang="en-US" sz="2400" dirty="0"/>
          </a:p>
          <a:p>
            <a:pPr>
              <a:defRPr/>
            </a:pPr>
            <a:r>
              <a:rPr lang="en-US" sz="2000" dirty="0" smtClean="0"/>
              <a:t>Self-paced computer based training available online:</a:t>
            </a:r>
          </a:p>
          <a:p>
            <a:pPr>
              <a:defRPr/>
            </a:pPr>
            <a:r>
              <a:rPr lang="it-IT" sz="2000" dirty="0">
                <a:hlinkClick r:id="rId4"/>
              </a:rPr>
              <a:t>UPK - DAI Global Model (disa.mil</a:t>
            </a:r>
            <a:r>
              <a:rPr lang="it-IT" sz="2000" dirty="0" smtClean="0">
                <a:hlinkClick r:id="rId4"/>
              </a:rPr>
              <a:t>)</a:t>
            </a:r>
            <a:endParaRPr lang="it-IT" sz="2000" dirty="0" smtClean="0"/>
          </a:p>
          <a:p>
            <a:pPr>
              <a:defRPr/>
            </a:pPr>
            <a:r>
              <a:rPr lang="en-US" sz="2000" dirty="0" smtClean="0"/>
              <a:t>Get to know your staff agency’s Super timekeeper and Limited Timekeeper.</a:t>
            </a:r>
          </a:p>
          <a:p>
            <a:pPr>
              <a:defRPr/>
            </a:pPr>
            <a:r>
              <a:rPr lang="en-US" sz="2000" dirty="0" smtClean="0"/>
              <a:t>Limited Timekeeper is first line help desk for time and attendance and pay inquiries.</a:t>
            </a:r>
            <a:endParaRPr lang="en-US" sz="2000" i="1" dirty="0" smtClean="0"/>
          </a:p>
          <a:p>
            <a:pPr>
              <a:defRPr/>
            </a:pPr>
            <a:r>
              <a:rPr lang="en-US" sz="2000" dirty="0" smtClean="0"/>
              <a:t>1</a:t>
            </a:r>
            <a:r>
              <a:rPr lang="en-US" sz="2000" baseline="30000" dirty="0" smtClean="0"/>
              <a:t>st</a:t>
            </a:r>
            <a:r>
              <a:rPr lang="en-US" sz="2000" dirty="0" smtClean="0"/>
              <a:t> pay period</a:t>
            </a:r>
            <a:r>
              <a:rPr lang="en-US" sz="2000" dirty="0"/>
              <a:t> </a:t>
            </a:r>
            <a:r>
              <a:rPr lang="en-US" sz="2000" dirty="0" smtClean="0"/>
              <a:t>work schedule is typically AWS 0/Straight Schedule of Mon-Fri 8 hours</a:t>
            </a:r>
            <a:endParaRPr lang="en-US" sz="2400" dirty="0" smtClean="0"/>
          </a:p>
          <a:p>
            <a:pPr marL="0" indent="0">
              <a:buNone/>
              <a:defRPr/>
            </a:pPr>
            <a:endParaRPr lang="en-US" sz="2400" dirty="0"/>
          </a:p>
        </p:txBody>
      </p:sp>
      <p:sp>
        <p:nvSpPr>
          <p:cNvPr id="5" name="Rectangle 2"/>
          <p:cNvSpPr>
            <a:spLocks noGrp="1" noChangeArrowheads="1"/>
          </p:cNvSpPr>
          <p:nvPr>
            <p:ph type="title"/>
          </p:nvPr>
        </p:nvSpPr>
        <p:spPr/>
        <p:txBody>
          <a:bodyPr/>
          <a:lstStyle/>
          <a:p>
            <a:pPr eaLnBrk="1" hangingPunct="1"/>
            <a:r>
              <a:rPr lang="en-US" sz="3600" dirty="0" smtClean="0"/>
              <a:t>Defense Agency Initiative</a:t>
            </a:r>
            <a:br>
              <a:rPr lang="en-US" sz="3600" dirty="0" smtClean="0"/>
            </a:br>
            <a:r>
              <a:rPr lang="en-US" sz="3600" dirty="0" smtClean="0"/>
              <a:t> – Oracle Time and Labor</a:t>
            </a:r>
            <a:r>
              <a:rPr lang="en-US" dirty="0" smtClean="0"/>
              <a:t/>
            </a:r>
            <a:br>
              <a:rPr lang="en-US" dirty="0" smtClean="0"/>
            </a:br>
            <a:endParaRPr lang="en-US" dirty="0" smtClean="0">
              <a:solidFill>
                <a:srgbClr val="FF0000"/>
              </a:solidFill>
            </a:endParaRPr>
          </a:p>
        </p:txBody>
      </p:sp>
    </p:spTree>
    <p:extLst>
      <p:ext uri="{BB962C8B-B14F-4D97-AF65-F5344CB8AC3E}">
        <p14:creationId xmlns:p14="http://schemas.microsoft.com/office/powerpoint/2010/main" val="4042889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smtClean="0"/>
              <a:t>Account Access</a:t>
            </a:r>
            <a:endParaRPr lang="en-US" dirty="0"/>
          </a:p>
        </p:txBody>
      </p:sp>
      <p:sp>
        <p:nvSpPr>
          <p:cNvPr id="4" name="Content Placeholder 3"/>
          <p:cNvSpPr>
            <a:spLocks noGrp="1"/>
          </p:cNvSpPr>
          <p:nvPr>
            <p:ph idx="1"/>
          </p:nvPr>
        </p:nvSpPr>
        <p:spPr>
          <a:xfrm>
            <a:off x="457200" y="1600200"/>
            <a:ext cx="8229600" cy="4717473"/>
          </a:xfrm>
        </p:spPr>
        <p:txBody>
          <a:bodyPr/>
          <a:lstStyle/>
          <a:p>
            <a:pPr>
              <a:buFont typeface="Arial" panose="020B0604020202020204" pitchFamily="34" charset="0"/>
              <a:buChar char="•"/>
            </a:pPr>
            <a:r>
              <a:rPr lang="en-US" dirty="0" smtClean="0"/>
              <a:t>See your Timekeeper to obtain a DAI account. (Must have CAC card first.)</a:t>
            </a:r>
          </a:p>
          <a:p>
            <a:pPr>
              <a:buFont typeface="Arial" panose="020B0604020202020204" pitchFamily="34" charset="0"/>
              <a:buChar char="•"/>
            </a:pPr>
            <a:endParaRPr lang="en-US" sz="2400" dirty="0" smtClean="0"/>
          </a:p>
          <a:p>
            <a:r>
              <a:rPr lang="en-US" sz="2800" dirty="0"/>
              <a:t>OTL Account Creation is a Two-Step Process:</a:t>
            </a:r>
          </a:p>
          <a:p>
            <a:pPr fontAlgn="ctr"/>
            <a:r>
              <a:rPr lang="en-US" sz="2800" b="1" dirty="0"/>
              <a:t>Step 1 - Submit an Access Request in ARMS.</a:t>
            </a:r>
            <a:endParaRPr lang="en-US" sz="2800" dirty="0"/>
          </a:p>
          <a:p>
            <a:pPr fontAlgn="ctr"/>
            <a:r>
              <a:rPr lang="en-US" sz="2800" b="1" dirty="0" smtClean="0"/>
              <a:t>Step </a:t>
            </a:r>
            <a:r>
              <a:rPr lang="en-US" sz="2800" b="1" dirty="0"/>
              <a:t>2 - Request OTL Role(s</a:t>
            </a:r>
            <a:r>
              <a:rPr lang="en-US" sz="2800" b="1" dirty="0" smtClean="0"/>
              <a:t>)</a:t>
            </a:r>
          </a:p>
          <a:p>
            <a:pPr marL="0" indent="0" fontAlgn="ctr">
              <a:buNone/>
            </a:pPr>
            <a:endParaRPr lang="en-US" sz="2800" dirty="0"/>
          </a:p>
          <a:p>
            <a:pPr marL="0" indent="0">
              <a:buNone/>
            </a:pPr>
            <a:r>
              <a:rPr lang="en-US" sz="2400" dirty="0" smtClean="0"/>
              <a:t>Employees must complete a manual timesheet and turn in to Limited Timekeeper or supervisor each pay period until they gain access to enter their own time into OTL</a:t>
            </a:r>
            <a:endParaRPr lang="en-US" sz="2400" dirty="0"/>
          </a:p>
          <a:p>
            <a:pPr marL="0" indent="0">
              <a:buNone/>
            </a:pPr>
            <a:endParaRPr lang="en-US" sz="2800" dirty="0" smtClean="0"/>
          </a:p>
          <a:p>
            <a:pPr marL="0" indent="0">
              <a:buNone/>
            </a:pPr>
            <a:endParaRPr lang="en-US" sz="2400" dirty="0" smtClean="0"/>
          </a:p>
          <a:p>
            <a:pPr marL="0" indent="0">
              <a:buNone/>
            </a:pPr>
            <a:endParaRPr lang="en-US" dirty="0" smtClean="0"/>
          </a:p>
          <a:p>
            <a:pPr marL="0" indent="0">
              <a:buNone/>
            </a:pPr>
            <a:endParaRPr lang="en-US" dirty="0"/>
          </a:p>
          <a:p>
            <a:pPr marL="0" indent="0">
              <a:buNone/>
            </a:pPr>
            <a:endParaRPr lang="en-US" sz="2000" dirty="0" smtClean="0"/>
          </a:p>
          <a:p>
            <a:pPr marL="0" indent="0">
              <a:buNone/>
            </a:pPr>
            <a:r>
              <a:rPr lang="en-US" sz="2000" dirty="0" smtClean="0"/>
              <a:t> </a:t>
            </a:r>
            <a:endParaRPr lang="en-US" dirty="0"/>
          </a:p>
        </p:txBody>
      </p:sp>
    </p:spTree>
    <p:extLst>
      <p:ext uri="{BB962C8B-B14F-4D97-AF65-F5344CB8AC3E}">
        <p14:creationId xmlns:p14="http://schemas.microsoft.com/office/powerpoint/2010/main" val="3677632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457200" y="1481446"/>
            <a:ext cx="8389088" cy="5002481"/>
          </a:xfrm>
          <a:noFill/>
        </p:spPr>
        <p:txBody>
          <a:bodyPr/>
          <a:lstStyle/>
          <a:p>
            <a:pPr>
              <a:buFont typeface="Wingdings" pitchFamily="2" charset="2"/>
              <a:buNone/>
              <a:defRPr/>
            </a:pPr>
            <a:endParaRPr lang="en-US" sz="1050" dirty="0" smtClean="0">
              <a:solidFill>
                <a:srgbClr val="0070C0"/>
              </a:solidFill>
            </a:endParaRPr>
          </a:p>
          <a:p>
            <a:pPr>
              <a:defRPr/>
            </a:pPr>
            <a:r>
              <a:rPr lang="en-US" sz="1400" dirty="0" smtClean="0"/>
              <a:t>Defense Civilian Payroll System (DCPS) is the payroll system that produces your paycheck and LES.</a:t>
            </a:r>
          </a:p>
          <a:p>
            <a:pPr>
              <a:defRPr/>
            </a:pPr>
            <a:r>
              <a:rPr lang="en-US" sz="1400" dirty="0" smtClean="0"/>
              <a:t>You will be paid on the 3</a:t>
            </a:r>
            <a:r>
              <a:rPr lang="en-US" sz="1400" baseline="30000" dirty="0" smtClean="0"/>
              <a:t>rd</a:t>
            </a:r>
            <a:r>
              <a:rPr lang="en-US" sz="1400" dirty="0" smtClean="0"/>
              <a:t> Friday and every other Friday from then on. Some </a:t>
            </a:r>
            <a:r>
              <a:rPr lang="en-US" sz="1400" dirty="0"/>
              <a:t>banks have pending deposit on Thursday</a:t>
            </a:r>
            <a:r>
              <a:rPr lang="en-US" sz="1400" dirty="0" smtClean="0"/>
              <a:t>. Funds are available on Friday. If payday is a holiday, you will be paid on Thursday.</a:t>
            </a:r>
          </a:p>
          <a:p>
            <a:pPr>
              <a:defRPr/>
            </a:pPr>
            <a:r>
              <a:rPr lang="en-US" sz="1400" dirty="0" smtClean="0"/>
              <a:t>DCPS calculates your annual and sick leave balances and keeps track of all other leave</a:t>
            </a:r>
          </a:p>
          <a:p>
            <a:pPr lvl="1">
              <a:defRPr/>
            </a:pPr>
            <a:r>
              <a:rPr lang="en-US" sz="1400" dirty="0" smtClean="0"/>
              <a:t>Sick Leave – all employees accrue 4 hours each pay period</a:t>
            </a:r>
          </a:p>
          <a:p>
            <a:pPr lvl="1">
              <a:defRPr/>
            </a:pPr>
            <a:r>
              <a:rPr lang="en-US" sz="1400" dirty="0" smtClean="0"/>
              <a:t>Annual Leave – employees accrue either 4, 6, or 8 hours</a:t>
            </a:r>
          </a:p>
          <a:p>
            <a:pPr lvl="1">
              <a:defRPr/>
            </a:pPr>
            <a:r>
              <a:rPr lang="en-US" sz="1400" dirty="0" smtClean="0"/>
              <a:t>You can use your leave in the first pay period you’re hired – not recommended</a:t>
            </a:r>
          </a:p>
          <a:p>
            <a:pPr lvl="1">
              <a:defRPr/>
            </a:pPr>
            <a:r>
              <a:rPr lang="en-US" sz="1400" b="1" dirty="0" smtClean="0"/>
              <a:t>If you transferred in and need to use your leave immediately, see your Payroll Office to ensure your leave has transferred. (Provide copy of last LES with losing organization)</a:t>
            </a:r>
          </a:p>
          <a:p>
            <a:pPr>
              <a:defRPr/>
            </a:pPr>
            <a:r>
              <a:rPr lang="en-US" sz="1400" dirty="0" smtClean="0"/>
              <a:t>If you are a military reservist, you are entitled to 120 hours of military leave per fiscal </a:t>
            </a:r>
            <a:r>
              <a:rPr lang="en-US" sz="1400" dirty="0"/>
              <a:t>year. Be sure you </a:t>
            </a:r>
            <a:r>
              <a:rPr lang="en-US" sz="1400" dirty="0" smtClean="0"/>
              <a:t>notify HR of your reserve status. </a:t>
            </a:r>
            <a:endParaRPr lang="en-US" sz="1400" dirty="0"/>
          </a:p>
          <a:p>
            <a:pPr>
              <a:defRPr/>
            </a:pPr>
            <a:r>
              <a:rPr lang="en-US" sz="1400" dirty="0" smtClean="0"/>
              <a:t>Use the proper code in OTL when drilling and submit a copy of your military orders to your Limited  Timekeeper and/or supervisor.</a:t>
            </a:r>
          </a:p>
          <a:p>
            <a:pPr>
              <a:defRPr/>
            </a:pPr>
            <a:r>
              <a:rPr lang="en-US" sz="1400" dirty="0" smtClean="0"/>
              <a:t>When mobilizing to active duty provide HR and Civilian payroll a copy of all orders and modifications</a:t>
            </a:r>
          </a:p>
          <a:p>
            <a:pPr>
              <a:defRPr/>
            </a:pPr>
            <a:r>
              <a:rPr lang="en-US" sz="1400" dirty="0"/>
              <a:t>If you have a </a:t>
            </a:r>
            <a:r>
              <a:rPr lang="en-US" sz="1400" dirty="0" smtClean="0"/>
              <a:t>service-connected </a:t>
            </a:r>
            <a:r>
              <a:rPr lang="en-US" sz="1400" dirty="0"/>
              <a:t>disability rating of 30% or </a:t>
            </a:r>
            <a:r>
              <a:rPr lang="en-US" sz="1400" dirty="0" smtClean="0"/>
              <a:t>higher and </a:t>
            </a:r>
            <a:r>
              <a:rPr lang="en-US" sz="1400" dirty="0"/>
              <a:t>meet certain other criteria you may be entitled </a:t>
            </a:r>
            <a:r>
              <a:rPr lang="en-US" sz="1400" dirty="0" smtClean="0"/>
              <a:t>to up to </a:t>
            </a:r>
            <a:r>
              <a:rPr lang="en-US" sz="1400" dirty="0"/>
              <a:t>104 hours of Disabled Veteran Leave. Please see HR</a:t>
            </a:r>
            <a:r>
              <a:rPr lang="en-US" sz="1400" dirty="0" smtClean="0"/>
              <a:t>.</a:t>
            </a:r>
            <a:endParaRPr lang="en-US" sz="1400" dirty="0"/>
          </a:p>
        </p:txBody>
      </p:sp>
      <p:sp>
        <p:nvSpPr>
          <p:cNvPr id="5" name="Rectangle 2"/>
          <p:cNvSpPr>
            <a:spLocks noGrp="1" noChangeArrowheads="1"/>
          </p:cNvSpPr>
          <p:nvPr>
            <p:ph type="title"/>
          </p:nvPr>
        </p:nvSpPr>
        <p:spPr/>
        <p:txBody>
          <a:bodyPr/>
          <a:lstStyle/>
          <a:p>
            <a:pPr eaLnBrk="1" hangingPunct="1"/>
            <a:r>
              <a:rPr lang="en-US" dirty="0" smtClean="0">
                <a:solidFill>
                  <a:srgbClr val="FF0000"/>
                </a:solidFill>
              </a:rPr>
              <a:t>FAQs to Remember</a:t>
            </a:r>
          </a:p>
        </p:txBody>
      </p:sp>
    </p:spTree>
    <p:extLst>
      <p:ext uri="{BB962C8B-B14F-4D97-AF65-F5344CB8AC3E}">
        <p14:creationId xmlns:p14="http://schemas.microsoft.com/office/powerpoint/2010/main" val="561288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Time and Attendance</a:t>
            </a:r>
            <a:br>
              <a:rPr lang="en-US" sz="4000" dirty="0" smtClean="0"/>
            </a:br>
            <a:r>
              <a:rPr lang="en-US" sz="4000" dirty="0" smtClean="0"/>
              <a:t> Schedule</a:t>
            </a:r>
            <a:endParaRPr lang="en-US" sz="4000" dirty="0"/>
          </a:p>
        </p:txBody>
      </p:sp>
      <p:sp>
        <p:nvSpPr>
          <p:cNvPr id="3" name="Rectangle 2"/>
          <p:cNvSpPr/>
          <p:nvPr/>
        </p:nvSpPr>
        <p:spPr>
          <a:xfrm>
            <a:off x="694944" y="1706234"/>
            <a:ext cx="8174736" cy="4606389"/>
          </a:xfrm>
          <a:prstGeom prst="rect">
            <a:avLst/>
          </a:prstGeom>
        </p:spPr>
        <p:txBody>
          <a:bodyPr wrap="square">
            <a:spAutoFit/>
          </a:bodyPr>
          <a:lstStyle/>
          <a:p>
            <a:pPr>
              <a:spcBef>
                <a:spcPts val="500"/>
              </a:spcBef>
              <a:spcAft>
                <a:spcPts val="500"/>
              </a:spcAft>
            </a:pPr>
            <a:r>
              <a:rPr lang="en-US" sz="2400" u="sng" dirty="0" smtClean="0">
                <a:latin typeface="Calibri" panose="020F0502020204030204" pitchFamily="34" charset="0"/>
              </a:rPr>
              <a:t>Routine Schedule:</a:t>
            </a:r>
          </a:p>
          <a:p>
            <a:pPr>
              <a:spcBef>
                <a:spcPts val="500"/>
              </a:spcBef>
              <a:spcAft>
                <a:spcPts val="500"/>
              </a:spcAft>
            </a:pPr>
            <a:r>
              <a:rPr lang="en-US" dirty="0" smtClean="0">
                <a:latin typeface="Calibri" panose="020F0502020204030204" pitchFamily="34" charset="0"/>
              </a:rPr>
              <a:t>Prior </a:t>
            </a:r>
            <a:r>
              <a:rPr lang="en-US" dirty="0">
                <a:latin typeface="Calibri" panose="020F0502020204030204" pitchFamily="34" charset="0"/>
              </a:rPr>
              <a:t>pay approval status </a:t>
            </a:r>
            <a:r>
              <a:rPr lang="en-US" dirty="0">
                <a:solidFill>
                  <a:srgbClr val="FF0000"/>
                </a:solidFill>
                <a:latin typeface="Calibri" panose="020F0502020204030204" pitchFamily="34" charset="0"/>
              </a:rPr>
              <a:t>NLT 1100 2nd Thursday </a:t>
            </a:r>
            <a:endParaRPr lang="en-US" dirty="0" smtClean="0">
              <a:solidFill>
                <a:srgbClr val="FF0000"/>
              </a:solidFill>
              <a:latin typeface="Calibri" panose="020F0502020204030204" pitchFamily="34" charset="0"/>
            </a:endParaRPr>
          </a:p>
          <a:p>
            <a:pPr>
              <a:spcBef>
                <a:spcPts val="500"/>
              </a:spcBef>
              <a:spcAft>
                <a:spcPts val="500"/>
              </a:spcAft>
            </a:pPr>
            <a:r>
              <a:rPr lang="en-US" dirty="0" smtClean="0">
                <a:latin typeface="Calibri" panose="020F0502020204030204" pitchFamily="34" charset="0"/>
              </a:rPr>
              <a:t>Employee </a:t>
            </a:r>
            <a:r>
              <a:rPr lang="en-US" dirty="0">
                <a:latin typeface="Calibri" panose="020F0502020204030204" pitchFamily="34" charset="0"/>
              </a:rPr>
              <a:t>Submit current pay period status </a:t>
            </a:r>
            <a:r>
              <a:rPr lang="en-US" dirty="0">
                <a:solidFill>
                  <a:srgbClr val="FF0000"/>
                </a:solidFill>
                <a:latin typeface="Calibri" panose="020F0502020204030204" pitchFamily="34" charset="0"/>
              </a:rPr>
              <a:t>NLT 1100 2nd Thursday </a:t>
            </a:r>
            <a:endParaRPr lang="en-US" dirty="0" smtClean="0">
              <a:solidFill>
                <a:srgbClr val="FF0000"/>
              </a:solidFill>
              <a:latin typeface="Calibri" panose="020F0502020204030204" pitchFamily="34" charset="0"/>
            </a:endParaRPr>
          </a:p>
          <a:p>
            <a:pPr>
              <a:spcBef>
                <a:spcPts val="500"/>
              </a:spcBef>
              <a:spcAft>
                <a:spcPts val="500"/>
              </a:spcAft>
            </a:pPr>
            <a:r>
              <a:rPr lang="en-US" dirty="0" smtClean="0">
                <a:latin typeface="Calibri" panose="020F0502020204030204" pitchFamily="34" charset="0"/>
              </a:rPr>
              <a:t>Supervisor </a:t>
            </a:r>
            <a:r>
              <a:rPr lang="en-US" dirty="0">
                <a:latin typeface="Calibri" panose="020F0502020204030204" pitchFamily="34" charset="0"/>
              </a:rPr>
              <a:t>Approval </a:t>
            </a:r>
            <a:r>
              <a:rPr lang="en-US" dirty="0">
                <a:solidFill>
                  <a:srgbClr val="FF0000"/>
                </a:solidFill>
                <a:latin typeface="Calibri" panose="020F0502020204030204" pitchFamily="34" charset="0"/>
              </a:rPr>
              <a:t>NLT 1100 2nd Friday </a:t>
            </a:r>
          </a:p>
          <a:p>
            <a:pPr>
              <a:spcBef>
                <a:spcPts val="500"/>
              </a:spcBef>
              <a:spcAft>
                <a:spcPts val="500"/>
              </a:spcAft>
            </a:pPr>
            <a:r>
              <a:rPr lang="en-US" dirty="0" smtClean="0">
                <a:latin typeface="Calibri" panose="020F0502020204030204" pitchFamily="34" charset="0"/>
              </a:rPr>
              <a:t>Final </a:t>
            </a:r>
            <a:r>
              <a:rPr lang="en-US" dirty="0">
                <a:latin typeface="Calibri" panose="020F0502020204030204" pitchFamily="34" charset="0"/>
              </a:rPr>
              <a:t>Pay period end correction Approval </a:t>
            </a:r>
            <a:r>
              <a:rPr lang="en-US" dirty="0">
                <a:solidFill>
                  <a:srgbClr val="FF0000"/>
                </a:solidFill>
                <a:latin typeface="Calibri" panose="020F0502020204030204" pitchFamily="34" charset="0"/>
              </a:rPr>
              <a:t>NLT 1100 1</a:t>
            </a:r>
            <a:r>
              <a:rPr lang="en-US" baseline="30000" dirty="0">
                <a:solidFill>
                  <a:srgbClr val="FF0000"/>
                </a:solidFill>
                <a:latin typeface="Calibri" panose="020F0502020204030204" pitchFamily="34" charset="0"/>
              </a:rPr>
              <a:t>st</a:t>
            </a:r>
            <a:r>
              <a:rPr lang="en-US" dirty="0">
                <a:solidFill>
                  <a:srgbClr val="FF0000"/>
                </a:solidFill>
                <a:latin typeface="Calibri" panose="020F0502020204030204" pitchFamily="34" charset="0"/>
              </a:rPr>
              <a:t> Monday of new pay </a:t>
            </a:r>
            <a:r>
              <a:rPr lang="en-US" dirty="0" smtClean="0">
                <a:solidFill>
                  <a:srgbClr val="FF0000"/>
                </a:solidFill>
                <a:latin typeface="Calibri" panose="020F0502020204030204" pitchFamily="34" charset="0"/>
              </a:rPr>
              <a:t>period</a:t>
            </a:r>
          </a:p>
          <a:p>
            <a:pPr>
              <a:spcBef>
                <a:spcPts val="500"/>
              </a:spcBef>
              <a:spcAft>
                <a:spcPts val="500"/>
              </a:spcAft>
            </a:pPr>
            <a:endParaRPr lang="en-US" dirty="0" smtClean="0">
              <a:solidFill>
                <a:srgbClr val="FF0000"/>
              </a:solidFill>
              <a:latin typeface="Calibri" panose="020F0502020204030204" pitchFamily="34" charset="0"/>
            </a:endParaRPr>
          </a:p>
          <a:p>
            <a:pPr>
              <a:spcBef>
                <a:spcPts val="500"/>
              </a:spcBef>
              <a:spcAft>
                <a:spcPts val="500"/>
              </a:spcAft>
            </a:pPr>
            <a:r>
              <a:rPr lang="en-US" sz="2400" u="sng" dirty="0">
                <a:latin typeface="Calibri" panose="020F0502020204030204" pitchFamily="34" charset="0"/>
              </a:rPr>
              <a:t>Accelerated </a:t>
            </a:r>
            <a:r>
              <a:rPr lang="en-US" sz="2400" u="sng" dirty="0" smtClean="0">
                <a:latin typeface="Calibri" panose="020F0502020204030204" pitchFamily="34" charset="0"/>
              </a:rPr>
              <a:t>Schedule (24 </a:t>
            </a:r>
            <a:r>
              <a:rPr lang="en-US" sz="2400" u="sng" dirty="0" err="1" smtClean="0">
                <a:latin typeface="Calibri" panose="020F0502020204030204" pitchFamily="34" charset="0"/>
              </a:rPr>
              <a:t>Hrs</a:t>
            </a:r>
            <a:r>
              <a:rPr lang="en-US" sz="2400" u="sng" dirty="0" smtClean="0">
                <a:latin typeface="Calibri" panose="020F0502020204030204" pitchFamily="34" charset="0"/>
              </a:rPr>
              <a:t>):</a:t>
            </a:r>
            <a:endParaRPr lang="en-US" sz="2400" u="sng" dirty="0">
              <a:latin typeface="Calibri" panose="020F0502020204030204" pitchFamily="34" charset="0"/>
            </a:endParaRPr>
          </a:p>
          <a:p>
            <a:pPr>
              <a:spcBef>
                <a:spcPts val="500"/>
              </a:spcBef>
              <a:spcAft>
                <a:spcPts val="500"/>
              </a:spcAft>
            </a:pPr>
            <a:r>
              <a:rPr lang="en-US" dirty="0">
                <a:latin typeface="Calibri" panose="020F0502020204030204" pitchFamily="34" charset="0"/>
              </a:rPr>
              <a:t>Prior pay approval status </a:t>
            </a:r>
            <a:r>
              <a:rPr lang="en-US" dirty="0">
                <a:solidFill>
                  <a:srgbClr val="FF0000"/>
                </a:solidFill>
                <a:latin typeface="Calibri" panose="020F0502020204030204" pitchFamily="34" charset="0"/>
              </a:rPr>
              <a:t>NLT 1100 2nd </a:t>
            </a:r>
            <a:r>
              <a:rPr lang="en-US" dirty="0" smtClean="0">
                <a:solidFill>
                  <a:srgbClr val="FF0000"/>
                </a:solidFill>
                <a:latin typeface="Calibri" panose="020F0502020204030204" pitchFamily="34" charset="0"/>
              </a:rPr>
              <a:t>Wednesday</a:t>
            </a:r>
            <a:endParaRPr lang="en-US" dirty="0">
              <a:solidFill>
                <a:srgbClr val="FF0000"/>
              </a:solidFill>
              <a:latin typeface="Calibri" panose="020F0502020204030204" pitchFamily="34" charset="0"/>
            </a:endParaRPr>
          </a:p>
          <a:p>
            <a:pPr>
              <a:spcBef>
                <a:spcPts val="500"/>
              </a:spcBef>
              <a:spcAft>
                <a:spcPts val="500"/>
              </a:spcAft>
            </a:pPr>
            <a:r>
              <a:rPr lang="en-US" dirty="0">
                <a:latin typeface="Calibri" panose="020F0502020204030204" pitchFamily="34" charset="0"/>
              </a:rPr>
              <a:t>Employee Submit current pay period status </a:t>
            </a:r>
            <a:r>
              <a:rPr lang="en-US" dirty="0">
                <a:solidFill>
                  <a:srgbClr val="FF0000"/>
                </a:solidFill>
                <a:latin typeface="Calibri" panose="020F0502020204030204" pitchFamily="34" charset="0"/>
              </a:rPr>
              <a:t>NLT 1100 2nd </a:t>
            </a:r>
            <a:r>
              <a:rPr lang="en-US" dirty="0" smtClean="0">
                <a:solidFill>
                  <a:srgbClr val="FF0000"/>
                </a:solidFill>
                <a:latin typeface="Calibri" panose="020F0502020204030204" pitchFamily="34" charset="0"/>
              </a:rPr>
              <a:t>Wednesday</a:t>
            </a:r>
            <a:endParaRPr lang="en-US" dirty="0">
              <a:solidFill>
                <a:srgbClr val="FF0000"/>
              </a:solidFill>
              <a:latin typeface="Calibri" panose="020F0502020204030204" pitchFamily="34" charset="0"/>
            </a:endParaRPr>
          </a:p>
          <a:p>
            <a:pPr>
              <a:spcBef>
                <a:spcPts val="500"/>
              </a:spcBef>
              <a:spcAft>
                <a:spcPts val="500"/>
              </a:spcAft>
            </a:pPr>
            <a:r>
              <a:rPr lang="en-US" dirty="0">
                <a:latin typeface="Calibri" panose="020F0502020204030204" pitchFamily="34" charset="0"/>
              </a:rPr>
              <a:t>Supervisor Approval </a:t>
            </a:r>
            <a:r>
              <a:rPr lang="en-US" dirty="0">
                <a:solidFill>
                  <a:srgbClr val="FF0000"/>
                </a:solidFill>
                <a:latin typeface="Calibri" panose="020F0502020204030204" pitchFamily="34" charset="0"/>
              </a:rPr>
              <a:t>NLT 1100 2nd </a:t>
            </a:r>
            <a:r>
              <a:rPr lang="en-US" dirty="0" smtClean="0">
                <a:solidFill>
                  <a:srgbClr val="FF0000"/>
                </a:solidFill>
                <a:latin typeface="Calibri" panose="020F0502020204030204" pitchFamily="34" charset="0"/>
              </a:rPr>
              <a:t>Thursday</a:t>
            </a:r>
            <a:endParaRPr lang="en-US" dirty="0">
              <a:solidFill>
                <a:srgbClr val="FF0000"/>
              </a:solidFill>
              <a:latin typeface="Calibri" panose="020F0502020204030204" pitchFamily="34" charset="0"/>
            </a:endParaRPr>
          </a:p>
          <a:p>
            <a:pPr>
              <a:spcBef>
                <a:spcPts val="500"/>
              </a:spcBef>
              <a:spcAft>
                <a:spcPts val="500"/>
              </a:spcAft>
            </a:pPr>
            <a:r>
              <a:rPr lang="en-US" dirty="0">
                <a:latin typeface="Calibri" panose="020F0502020204030204" pitchFamily="34" charset="0"/>
              </a:rPr>
              <a:t>Final Pay period end correction Approval </a:t>
            </a:r>
            <a:r>
              <a:rPr lang="en-US" dirty="0">
                <a:solidFill>
                  <a:srgbClr val="FF0000"/>
                </a:solidFill>
                <a:latin typeface="Calibri" panose="020F0502020204030204" pitchFamily="34" charset="0"/>
              </a:rPr>
              <a:t>NLT 1100 </a:t>
            </a:r>
            <a:r>
              <a:rPr lang="en-US" dirty="0" smtClean="0">
                <a:solidFill>
                  <a:srgbClr val="FF0000"/>
                </a:solidFill>
                <a:latin typeface="Calibri" panose="020F0502020204030204" pitchFamily="34" charset="0"/>
              </a:rPr>
              <a:t>2nd Friday</a:t>
            </a:r>
            <a:endParaRPr lang="en-US" sz="1800" dirty="0">
              <a:effectLst/>
              <a:latin typeface="Calibri" panose="020F0502020204030204" pitchFamily="34" charset="0"/>
            </a:endParaRPr>
          </a:p>
        </p:txBody>
      </p:sp>
    </p:spTree>
    <p:extLst>
      <p:ext uri="{BB962C8B-B14F-4D97-AF65-F5344CB8AC3E}">
        <p14:creationId xmlns:p14="http://schemas.microsoft.com/office/powerpoint/2010/main" val="1160751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sz="3600" dirty="0" smtClean="0"/>
              <a:t>Questions To Ask </a:t>
            </a:r>
            <a:r>
              <a:rPr lang="en-US" sz="3600" dirty="0"/>
              <a:t>Y</a:t>
            </a:r>
            <a:r>
              <a:rPr lang="en-US" sz="3600" dirty="0" smtClean="0"/>
              <a:t>our Supervisor</a:t>
            </a:r>
            <a:endParaRPr lang="en-US" sz="3600" dirty="0"/>
          </a:p>
        </p:txBody>
      </p:sp>
      <p:sp>
        <p:nvSpPr>
          <p:cNvPr id="3" name="Content Placeholder 2"/>
          <p:cNvSpPr>
            <a:spLocks noGrp="1"/>
          </p:cNvSpPr>
          <p:nvPr>
            <p:ph idx="1"/>
          </p:nvPr>
        </p:nvSpPr>
        <p:spPr/>
        <p:txBody>
          <a:bodyPr/>
          <a:lstStyle/>
          <a:p>
            <a:pPr marL="0" indent="0">
              <a:buNone/>
            </a:pPr>
            <a:r>
              <a:rPr lang="en-US" sz="2800" dirty="0" smtClean="0"/>
              <a:t>Who is:</a:t>
            </a:r>
          </a:p>
          <a:p>
            <a:pPr marL="857250" lvl="1" indent="-457200">
              <a:buFont typeface="+mj-lt"/>
              <a:buAutoNum type="alphaUcPeriod"/>
            </a:pPr>
            <a:r>
              <a:rPr lang="en-US" sz="2400" dirty="0"/>
              <a:t>M</a:t>
            </a:r>
            <a:r>
              <a:rPr lang="en-US" sz="2400" dirty="0" smtClean="0"/>
              <a:t>y limited timekeeper</a:t>
            </a:r>
          </a:p>
          <a:p>
            <a:pPr marL="1257300" lvl="2" indent="-457200">
              <a:buFont typeface="+mj-lt"/>
              <a:buAutoNum type="alphaUcPeriod"/>
            </a:pPr>
            <a:endParaRPr lang="en-US" sz="2000" dirty="0" smtClean="0"/>
          </a:p>
          <a:p>
            <a:pPr marL="857250" lvl="1" indent="-457200">
              <a:buFont typeface="+mj-lt"/>
              <a:buAutoNum type="alphaUcPeriod"/>
            </a:pPr>
            <a:r>
              <a:rPr lang="en-US" sz="2400" dirty="0"/>
              <a:t>M</a:t>
            </a:r>
            <a:r>
              <a:rPr lang="en-US" sz="2400" dirty="0" smtClean="0"/>
              <a:t>y super timekeeper</a:t>
            </a:r>
          </a:p>
          <a:p>
            <a:pPr marL="514350" indent="-514350">
              <a:buAutoNum type="arabicPeriod"/>
            </a:pPr>
            <a:endParaRPr lang="en-US" sz="2800" dirty="0" smtClean="0"/>
          </a:p>
          <a:p>
            <a:pPr marL="0" indent="0">
              <a:buNone/>
            </a:pPr>
            <a:r>
              <a:rPr lang="en-US" sz="2800" dirty="0" smtClean="0"/>
              <a:t>Limited timekeepers are your first point of contact for all time and attendance and civilian payroll inquiries</a:t>
            </a:r>
            <a:endParaRPr lang="en-US" sz="2800" dirty="0"/>
          </a:p>
        </p:txBody>
      </p:sp>
    </p:spTree>
    <p:extLst>
      <p:ext uri="{BB962C8B-B14F-4D97-AF65-F5344CB8AC3E}">
        <p14:creationId xmlns:p14="http://schemas.microsoft.com/office/powerpoint/2010/main" val="10318898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a:t>What’s </a:t>
            </a:r>
            <a:r>
              <a:rPr lang="en-US" dirty="0" smtClean="0"/>
              <a:t>Next</a:t>
            </a:r>
            <a:r>
              <a:rPr lang="en-US" dirty="0"/>
              <a:t>?</a:t>
            </a:r>
          </a:p>
        </p:txBody>
      </p:sp>
      <p:sp>
        <p:nvSpPr>
          <p:cNvPr id="4" name="Content Placeholder 3"/>
          <p:cNvSpPr>
            <a:spLocks noGrp="1"/>
          </p:cNvSpPr>
          <p:nvPr>
            <p:ph idx="1"/>
          </p:nvPr>
        </p:nvSpPr>
        <p:spPr>
          <a:xfrm>
            <a:off x="457200" y="1600200"/>
            <a:ext cx="8229600" cy="4717473"/>
          </a:xfrm>
        </p:spPr>
        <p:txBody>
          <a:bodyPr/>
          <a:lstStyle/>
          <a:p>
            <a:pPr>
              <a:buFont typeface="Arial" panose="020B0604020202020204" pitchFamily="34" charset="0"/>
              <a:buChar char="•"/>
            </a:pPr>
            <a:r>
              <a:rPr lang="en-US" sz="2400" dirty="0" smtClean="0"/>
              <a:t>See your Timekeeper to obtain a DAI account. 	(Must have CAC card first.)</a:t>
            </a:r>
          </a:p>
          <a:p>
            <a:pPr>
              <a:buFont typeface="Arial" panose="020B0604020202020204" pitchFamily="34" charset="0"/>
              <a:buChar char="•"/>
            </a:pPr>
            <a:endParaRPr lang="en-US" sz="2400" dirty="0" smtClean="0"/>
          </a:p>
          <a:p>
            <a:pPr>
              <a:buFont typeface="Arial" panose="020B0604020202020204" pitchFamily="34" charset="0"/>
              <a:buChar char="•"/>
            </a:pPr>
            <a:r>
              <a:rPr lang="en-US" sz="2400" dirty="0" smtClean="0"/>
              <a:t>Wait for your first pay check for your MyPay account.</a:t>
            </a:r>
          </a:p>
          <a:p>
            <a:pPr marL="0" indent="0">
              <a:buNone/>
            </a:pPr>
            <a:endParaRPr lang="en-US" sz="2400" dirty="0"/>
          </a:p>
          <a:p>
            <a:pPr>
              <a:buFont typeface="Arial" panose="020B0604020202020204" pitchFamily="34" charset="0"/>
              <a:buChar char="•"/>
            </a:pPr>
            <a:r>
              <a:rPr lang="en-US" sz="2400" dirty="0" smtClean="0"/>
              <a:t>Once you have </a:t>
            </a:r>
            <a:r>
              <a:rPr lang="en-US" sz="2400" dirty="0"/>
              <a:t>y</a:t>
            </a:r>
            <a:r>
              <a:rPr lang="en-US" sz="2400" dirty="0" smtClean="0"/>
              <a:t>our MyPay account </a:t>
            </a:r>
          </a:p>
          <a:p>
            <a:pPr lvl="1">
              <a:buFont typeface="Arial" panose="020B0604020202020204" pitchFamily="34" charset="0"/>
              <a:buChar char="•"/>
            </a:pPr>
            <a:r>
              <a:rPr lang="en-US" sz="2000" dirty="0" smtClean="0"/>
              <a:t>Verify Home address,  EFT, Federal and State Tax</a:t>
            </a:r>
          </a:p>
          <a:p>
            <a:pPr lvl="1">
              <a:buFont typeface="Arial" panose="020B0604020202020204" pitchFamily="34" charset="0"/>
              <a:buChar char="•"/>
            </a:pPr>
            <a:r>
              <a:rPr lang="en-US" sz="2000" dirty="0" smtClean="0"/>
              <a:t>Read your Leave and Earnings Statement (LES)</a:t>
            </a:r>
          </a:p>
          <a:p>
            <a:pPr lvl="1">
              <a:buFont typeface="Arial" panose="020B0604020202020204" pitchFamily="34" charset="0"/>
              <a:buChar char="•"/>
            </a:pPr>
            <a:r>
              <a:rPr lang="en-US" sz="2000" dirty="0" smtClean="0"/>
              <a:t>Set up Allotments</a:t>
            </a:r>
          </a:p>
          <a:p>
            <a:pPr lvl="1">
              <a:buFont typeface="Arial" panose="020B0604020202020204" pitchFamily="34" charset="0"/>
              <a:buChar char="•"/>
            </a:pPr>
            <a:r>
              <a:rPr lang="en-US" sz="2000" dirty="0" smtClean="0"/>
              <a:t>Download your W-2</a:t>
            </a:r>
            <a:endParaRPr lang="en-US" sz="2400" dirty="0" smtClean="0"/>
          </a:p>
          <a:p>
            <a:pPr marL="0" indent="0">
              <a:buNone/>
            </a:pPr>
            <a:endParaRPr lang="en-US" sz="2800" dirty="0" smtClean="0"/>
          </a:p>
          <a:p>
            <a:pPr marL="0" indent="0">
              <a:buNone/>
            </a:pPr>
            <a:endParaRPr lang="en-US" sz="2400" dirty="0" smtClean="0"/>
          </a:p>
          <a:p>
            <a:pPr marL="0" indent="0">
              <a:buNone/>
            </a:pPr>
            <a:endParaRPr lang="en-US" dirty="0" smtClean="0"/>
          </a:p>
          <a:p>
            <a:pPr marL="0" indent="0">
              <a:buNone/>
            </a:pPr>
            <a:endParaRPr lang="en-US" dirty="0"/>
          </a:p>
          <a:p>
            <a:pPr marL="0" indent="0">
              <a:buNone/>
            </a:pPr>
            <a:endParaRPr lang="en-US" sz="2000" dirty="0" smtClean="0"/>
          </a:p>
          <a:p>
            <a:pPr marL="0" indent="0">
              <a:buNone/>
            </a:pPr>
            <a:r>
              <a:rPr lang="en-US" sz="2000" dirty="0" smtClean="0"/>
              <a:t> </a:t>
            </a:r>
            <a:endParaRPr lang="en-US" dirty="0"/>
          </a:p>
        </p:txBody>
      </p:sp>
    </p:spTree>
    <p:extLst>
      <p:ext uri="{BB962C8B-B14F-4D97-AF65-F5344CB8AC3E}">
        <p14:creationId xmlns:p14="http://schemas.microsoft.com/office/powerpoint/2010/main" val="80172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Links</a:t>
            </a:r>
            <a:endParaRPr lang="en-US" dirty="0"/>
          </a:p>
        </p:txBody>
      </p:sp>
      <p:sp>
        <p:nvSpPr>
          <p:cNvPr id="3" name="TextBox 2"/>
          <p:cNvSpPr txBox="1"/>
          <p:nvPr/>
        </p:nvSpPr>
        <p:spPr>
          <a:xfrm>
            <a:off x="1042416" y="2249424"/>
            <a:ext cx="7205472" cy="2862322"/>
          </a:xfrm>
          <a:prstGeom prst="rect">
            <a:avLst/>
          </a:prstGeom>
          <a:noFill/>
        </p:spPr>
        <p:txBody>
          <a:bodyPr wrap="square" rtlCol="0">
            <a:spAutoFit/>
          </a:bodyPr>
          <a:lstStyle/>
          <a:p>
            <a:r>
              <a:rPr lang="en-US" dirty="0" err="1" smtClean="0"/>
              <a:t>MyPay</a:t>
            </a:r>
            <a:r>
              <a:rPr lang="en-US" dirty="0"/>
              <a:t>: </a:t>
            </a:r>
            <a:r>
              <a:rPr lang="en-US" dirty="0">
                <a:hlinkClick r:id="rId2"/>
              </a:rPr>
              <a:t>https://mypay.dfas.mil</a:t>
            </a:r>
            <a:r>
              <a:rPr lang="en-US" dirty="0" smtClean="0">
                <a:hlinkClick r:id="rId2"/>
              </a:rPr>
              <a:t>/#/</a:t>
            </a:r>
            <a:endParaRPr lang="en-US" dirty="0" smtClean="0"/>
          </a:p>
          <a:p>
            <a:endParaRPr lang="en-US" dirty="0"/>
          </a:p>
          <a:p>
            <a:r>
              <a:rPr lang="en-US" dirty="0"/>
              <a:t>DFAS </a:t>
            </a:r>
            <a:r>
              <a:rPr lang="en-US" dirty="0" smtClean="0"/>
              <a:t>Resources</a:t>
            </a:r>
          </a:p>
          <a:p>
            <a:r>
              <a:rPr lang="en-US" b="0" dirty="0">
                <a:hlinkClick r:id="rId3"/>
              </a:rPr>
              <a:t>DFAS - Home</a:t>
            </a:r>
            <a:endParaRPr lang="en-US" b="0" dirty="0"/>
          </a:p>
          <a:p>
            <a:r>
              <a:rPr lang="en-US" b="0" dirty="0" smtClean="0">
                <a:hlinkClick r:id="rId4"/>
              </a:rPr>
              <a:t>Affordable </a:t>
            </a:r>
            <a:r>
              <a:rPr lang="en-US" b="0" dirty="0">
                <a:hlinkClick r:id="rId4"/>
              </a:rPr>
              <a:t>Care Act</a:t>
            </a:r>
            <a:endParaRPr lang="en-US" b="0" dirty="0"/>
          </a:p>
          <a:p>
            <a:r>
              <a:rPr lang="en-US" b="0" dirty="0" err="1">
                <a:hlinkClick r:id="rId5"/>
              </a:rPr>
              <a:t>AskDFAS</a:t>
            </a:r>
            <a:r>
              <a:rPr lang="en-US" b="0" dirty="0">
                <a:hlinkClick r:id="rId5"/>
              </a:rPr>
              <a:t> Tax Statement Reissue Requests</a:t>
            </a:r>
            <a:endParaRPr lang="en-US" b="0" dirty="0"/>
          </a:p>
          <a:p>
            <a:r>
              <a:rPr lang="en-US" b="0" u="sng" dirty="0" smtClean="0">
                <a:hlinkClick r:id="rId6"/>
              </a:rPr>
              <a:t>How </a:t>
            </a:r>
            <a:r>
              <a:rPr lang="en-US" b="0" u="sng" dirty="0">
                <a:hlinkClick r:id="rId6"/>
              </a:rPr>
              <a:t>to read a DoD Civilian LES</a:t>
            </a:r>
            <a:r>
              <a:rPr lang="en-US" b="0" u="sng" dirty="0" smtClean="0">
                <a:hlinkClick r:id="rId6"/>
              </a:rPr>
              <a:t>?</a:t>
            </a:r>
            <a:endParaRPr lang="en-US" b="0" u="sng" dirty="0" smtClean="0"/>
          </a:p>
          <a:p>
            <a:endParaRPr lang="en-US" b="0" u="sng" dirty="0"/>
          </a:p>
          <a:p>
            <a:r>
              <a:rPr lang="en-US" b="0" u="sng" dirty="0" smtClean="0"/>
              <a:t>IRS: </a:t>
            </a:r>
            <a:r>
              <a:rPr lang="en-US" b="0" u="sng" dirty="0">
                <a:hlinkClick r:id="rId7"/>
              </a:rPr>
              <a:t>IRS Withholding Calculator (Form W-4)</a:t>
            </a:r>
            <a:endParaRPr lang="en-US" b="0" dirty="0"/>
          </a:p>
          <a:p>
            <a:endParaRPr lang="en-US" dirty="0"/>
          </a:p>
        </p:txBody>
      </p:sp>
    </p:spTree>
    <p:extLst>
      <p:ext uri="{BB962C8B-B14F-4D97-AF65-F5344CB8AC3E}">
        <p14:creationId xmlns:p14="http://schemas.microsoft.com/office/powerpoint/2010/main" val="3376253342"/>
      </p:ext>
    </p:extLst>
  </p:cSld>
  <p:clrMapOvr>
    <a:masterClrMapping/>
  </p:clrMapOvr>
</p:sld>
</file>

<file path=ppt/theme/theme1.xml><?xml version="1.0" encoding="utf-8"?>
<a:theme xmlns:a="http://schemas.openxmlformats.org/drawingml/2006/main" name="AR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R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67E7E0769766E488DE9AC1915EEA428" ma:contentTypeVersion="11" ma:contentTypeDescription="Create a new document." ma:contentTypeScope="" ma:versionID="0b651b151636a7e6ca360a2d0707489c">
  <xsd:schema xmlns:xsd="http://www.w3.org/2001/XMLSchema" xmlns:xs="http://www.w3.org/2001/XMLSchema" xmlns:p="http://schemas.microsoft.com/office/2006/metadata/properties" xmlns:ns3="0c9e7fe4-7bfb-4baf-b3a1-6a11909e8048" xmlns:ns4="930786c6-9720-44b9-a4b8-d30091bc2b30" targetNamespace="http://schemas.microsoft.com/office/2006/metadata/properties" ma:root="true" ma:fieldsID="b730b292aa664ab7aa5319d97d5f6f85" ns3:_="" ns4:_="">
    <xsd:import namespace="0c9e7fe4-7bfb-4baf-b3a1-6a11909e8048"/>
    <xsd:import namespace="930786c6-9720-44b9-a4b8-d30091bc2b3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9e7fe4-7bfb-4baf-b3a1-6a11909e80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30786c6-9720-44b9-a4b8-d30091bc2b3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24600B-E2C2-4B48-88E3-E1FB0E1036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9e7fe4-7bfb-4baf-b3a1-6a11909e8048"/>
    <ds:schemaRef ds:uri="930786c6-9720-44b9-a4b8-d30091bc2b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E496C54-D147-4C60-9E01-13BB5ECC97F7}">
  <ds:schemaRefs>
    <ds:schemaRef ds:uri="930786c6-9720-44b9-a4b8-d30091bc2b30"/>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0c9e7fe4-7bfb-4baf-b3a1-6a11909e8048"/>
    <ds:schemaRef ds:uri="http://www.w3.org/XML/1998/namespace"/>
    <ds:schemaRef ds:uri="http://purl.org/dc/dcmitype/"/>
  </ds:schemaRefs>
</ds:datastoreItem>
</file>

<file path=customXml/itemProps3.xml><?xml version="1.0" encoding="utf-8"?>
<ds:datastoreItem xmlns:ds="http://schemas.openxmlformats.org/officeDocument/2006/customXml" ds:itemID="{7C4FC9F0-2670-40DC-9233-34A84DC16E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AR Template</Template>
  <TotalTime>13767</TotalTime>
  <Words>1542</Words>
  <Application>Microsoft Office PowerPoint</Application>
  <PresentationFormat>On-screen Show (4:3)</PresentationFormat>
  <Paragraphs>157</Paragraphs>
  <Slides>10</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Wingdings</vt:lpstr>
      <vt:lpstr>AR Template</vt:lpstr>
      <vt:lpstr>1_AR Template</vt:lpstr>
      <vt:lpstr> CIVILIAN PAYROLL Orientation</vt:lpstr>
      <vt:lpstr>What We Do ….</vt:lpstr>
      <vt:lpstr>Defense Agency Initiative  – Oracle Time and Labor </vt:lpstr>
      <vt:lpstr>Account Access</vt:lpstr>
      <vt:lpstr>FAQs to Remember</vt:lpstr>
      <vt:lpstr>Time and Attendance  Schedule</vt:lpstr>
      <vt:lpstr> Questions To Ask Your Supervisor</vt:lpstr>
      <vt:lpstr>What’s Next?</vt:lpstr>
      <vt:lpstr>Resource Links</vt:lpstr>
      <vt:lpstr>Questions</vt:lpstr>
    </vt:vector>
  </TitlesOfParts>
  <Company>SAIC - NSSSG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EOD WFD Brief</dc:title>
  <dc:creator>Hannah Civ Christine</dc:creator>
  <cp:lastModifiedBy>Algarin CIV Stephanie M</cp:lastModifiedBy>
  <cp:revision>669</cp:revision>
  <cp:lastPrinted>2016-12-12T14:19:07Z</cp:lastPrinted>
  <dcterms:created xsi:type="dcterms:W3CDTF">2003-08-22T14:02:45Z</dcterms:created>
  <dcterms:modified xsi:type="dcterms:W3CDTF">2022-06-03T14:47:51Z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0x010100867E7E0769766E488DE9AC1915EEA428</vt:lpwstr>
  </property>
</Properties>
</file>